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sldIdLst>
    <p:sldId id="389" r:id="rId2"/>
    <p:sldId id="404" r:id="rId3"/>
    <p:sldId id="257" r:id="rId4"/>
    <p:sldId id="260" r:id="rId5"/>
    <p:sldId id="258" r:id="rId6"/>
    <p:sldId id="259" r:id="rId7"/>
    <p:sldId id="262" r:id="rId8"/>
    <p:sldId id="263" r:id="rId9"/>
    <p:sldId id="307" r:id="rId10"/>
    <p:sldId id="288" r:id="rId11"/>
    <p:sldId id="397" r:id="rId12"/>
    <p:sldId id="265" r:id="rId13"/>
    <p:sldId id="269" r:id="rId14"/>
    <p:sldId id="390" r:id="rId15"/>
    <p:sldId id="261" r:id="rId16"/>
    <p:sldId id="267" r:id="rId17"/>
    <p:sldId id="268" r:id="rId18"/>
    <p:sldId id="274" r:id="rId19"/>
    <p:sldId id="275" r:id="rId20"/>
    <p:sldId id="276" r:id="rId21"/>
    <p:sldId id="278" r:id="rId22"/>
    <p:sldId id="279" r:id="rId23"/>
    <p:sldId id="280" r:id="rId24"/>
    <p:sldId id="281" r:id="rId25"/>
    <p:sldId id="289" r:id="rId26"/>
    <p:sldId id="403" r:id="rId27"/>
    <p:sldId id="398" r:id="rId28"/>
    <p:sldId id="391" r:id="rId29"/>
    <p:sldId id="392" r:id="rId30"/>
    <p:sldId id="400" r:id="rId31"/>
    <p:sldId id="290" r:id="rId32"/>
    <p:sldId id="401" r:id="rId33"/>
    <p:sldId id="296" r:id="rId34"/>
    <p:sldId id="297" r:id="rId35"/>
    <p:sldId id="298" r:id="rId36"/>
    <p:sldId id="388" r:id="rId37"/>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A523A1-1C3E-49AE-AD17-64D95C11958A}" v="1" dt="2024-05-21T07:03:07.888"/>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003" autoAdjust="0"/>
    <p:restoredTop sz="77258"/>
  </p:normalViewPr>
  <p:slideViewPr>
    <p:cSldViewPr snapToGrid="0">
      <p:cViewPr varScale="1">
        <p:scale>
          <a:sx n="85" d="100"/>
          <a:sy n="85" d="100"/>
        </p:scale>
        <p:origin x="205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n Eugenia (DRP)" userId="296e5cae-9077-49c9-8bc6-9c90365d1fb6" providerId="ADAL" clId="{1DA523A1-1C3E-49AE-AD17-64D95C11958A}"/>
    <pc:docChg chg="modSld">
      <pc:chgData name="Marin Eugenia (DRP)" userId="296e5cae-9077-49c9-8bc6-9c90365d1fb6" providerId="ADAL" clId="{1DA523A1-1C3E-49AE-AD17-64D95C11958A}" dt="2024-05-21T07:03:02.104" v="0" actId="20577"/>
      <pc:docMkLst>
        <pc:docMk/>
      </pc:docMkLst>
      <pc:sldChg chg="modSp mod">
        <pc:chgData name="Marin Eugenia (DRP)" userId="296e5cae-9077-49c9-8bc6-9c90365d1fb6" providerId="ADAL" clId="{1DA523A1-1C3E-49AE-AD17-64D95C11958A}" dt="2024-05-21T07:03:02.104" v="0" actId="20577"/>
        <pc:sldMkLst>
          <pc:docMk/>
          <pc:sldMk cId="0" sldId="298"/>
        </pc:sldMkLst>
        <pc:spChg chg="mod">
          <ac:chgData name="Marin Eugenia (DRP)" userId="296e5cae-9077-49c9-8bc6-9c90365d1fb6" providerId="ADAL" clId="{1DA523A1-1C3E-49AE-AD17-64D95C11958A}" dt="2024-05-21T07:03:02.104" v="0" actId="20577"/>
          <ac:spMkLst>
            <pc:docMk/>
            <pc:sldMk cId="0" sldId="298"/>
            <ac:spMk id="5"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C955B8-4329-4DD6-BE59-AD9F2B435128}" type="doc">
      <dgm:prSet loTypeId="urn:microsoft.com/office/officeart/2005/8/layout/cycle3" loCatId="cycle" qsTypeId="urn:microsoft.com/office/officeart/2005/8/quickstyle/3d2" qsCatId="3D" csTypeId="urn:microsoft.com/office/officeart/2005/8/colors/accent0_3" csCatId="mainScheme" phldr="1"/>
      <dgm:spPr/>
      <dgm:t>
        <a:bodyPr/>
        <a:lstStyle/>
        <a:p>
          <a:endParaRPr lang="en-US"/>
        </a:p>
      </dgm:t>
    </dgm:pt>
    <dgm:pt modelId="{8215037E-CBD0-4DBD-8A1F-3D23C187704F}">
      <dgm:prSet phldrT="[Texte]">
        <dgm:style>
          <a:lnRef idx="1">
            <a:schemeClr val="accent1"/>
          </a:lnRef>
          <a:fillRef idx="2">
            <a:schemeClr val="accent1"/>
          </a:fillRef>
          <a:effectRef idx="1">
            <a:schemeClr val="accent1"/>
          </a:effectRef>
          <a:fontRef idx="minor">
            <a:schemeClr val="dk1"/>
          </a:fontRef>
        </dgm:style>
      </dgm:prSet>
      <dgm:spPr/>
      <dgm:t>
        <a:bodyPr/>
        <a:lstStyle/>
        <a:p>
          <a:r>
            <a:rPr lang="en-US" dirty="0" err="1"/>
            <a:t>Beroepsproef</a:t>
          </a:r>
          <a:endParaRPr lang="en-US" dirty="0"/>
        </a:p>
      </dgm:t>
    </dgm:pt>
    <dgm:pt modelId="{74271B13-CD75-45CC-9D32-4DCBEDF774C2}" type="parTrans" cxnId="{9AF243BF-D7DB-4ED8-897A-CC9229AD8922}">
      <dgm:prSet/>
      <dgm:spPr/>
      <dgm:t>
        <a:bodyPr/>
        <a:lstStyle/>
        <a:p>
          <a:endParaRPr lang="en-US"/>
        </a:p>
      </dgm:t>
    </dgm:pt>
    <dgm:pt modelId="{238502ED-8816-43A2-956E-CB76F0416147}" type="sibTrans" cxnId="{9AF243BF-D7DB-4ED8-897A-CC9229AD8922}">
      <dgm:prSet/>
      <dgm:spPr/>
      <dgm:t>
        <a:bodyPr/>
        <a:lstStyle/>
        <a:p>
          <a:endParaRPr lang="en-US"/>
        </a:p>
      </dgm:t>
    </dgm:pt>
    <dgm:pt modelId="{C44F10D7-50B2-4AB8-8CF2-DD41C7D46035}">
      <dgm:prSet phldrT="[Texte]">
        <dgm:style>
          <a:lnRef idx="1">
            <a:schemeClr val="accent1"/>
          </a:lnRef>
          <a:fillRef idx="2">
            <a:schemeClr val="accent1"/>
          </a:fillRef>
          <a:effectRef idx="1">
            <a:schemeClr val="accent1"/>
          </a:effectRef>
          <a:fontRef idx="minor">
            <a:schemeClr val="dk1"/>
          </a:fontRef>
        </dgm:style>
      </dgm:prSet>
      <dgm:spPr/>
      <dgm:t>
        <a:bodyPr/>
        <a:lstStyle/>
        <a:p>
          <a:r>
            <a:rPr lang="en-US" dirty="0" err="1"/>
            <a:t>Persoonlijkheidsproef</a:t>
          </a:r>
          <a:endParaRPr lang="en-US" dirty="0"/>
        </a:p>
      </dgm:t>
    </dgm:pt>
    <dgm:pt modelId="{6087D32E-30FA-4060-A458-766EA2F69BB2}" type="parTrans" cxnId="{EC39ABD8-94AC-4198-890B-342C7A37AC77}">
      <dgm:prSet/>
      <dgm:spPr/>
      <dgm:t>
        <a:bodyPr/>
        <a:lstStyle/>
        <a:p>
          <a:endParaRPr lang="en-US"/>
        </a:p>
      </dgm:t>
    </dgm:pt>
    <dgm:pt modelId="{AE8AB05B-7072-43C9-827C-7A197420DB12}" type="sibTrans" cxnId="{EC39ABD8-94AC-4198-890B-342C7A37AC77}">
      <dgm:prSet/>
      <dgm:spPr/>
      <dgm:t>
        <a:bodyPr/>
        <a:lstStyle/>
        <a:p>
          <a:endParaRPr lang="en-US"/>
        </a:p>
      </dgm:t>
    </dgm:pt>
    <dgm:pt modelId="{15CACF2D-A49C-4601-A1F0-CC1F12B56D07}">
      <dgm:prSet phldrT="[Texte]">
        <dgm:style>
          <a:lnRef idx="1">
            <a:schemeClr val="accent1"/>
          </a:lnRef>
          <a:fillRef idx="2">
            <a:schemeClr val="accent1"/>
          </a:fillRef>
          <a:effectRef idx="1">
            <a:schemeClr val="accent1"/>
          </a:effectRef>
          <a:fontRef idx="minor">
            <a:schemeClr val="dk1"/>
          </a:fontRef>
        </dgm:style>
      </dgm:prSet>
      <dgm:spPr/>
      <dgm:t>
        <a:bodyPr/>
        <a:lstStyle/>
        <a:p>
          <a:r>
            <a:rPr lang="en-US" dirty="0" err="1"/>
            <a:t>Deliberatiecommissie</a:t>
          </a:r>
          <a:endParaRPr lang="en-US" dirty="0"/>
        </a:p>
      </dgm:t>
    </dgm:pt>
    <dgm:pt modelId="{F32A2D95-82C2-4139-BE92-DF5617F9913A}" type="parTrans" cxnId="{CE7FDCBA-D127-44FD-B42C-384B5E2339E6}">
      <dgm:prSet/>
      <dgm:spPr/>
      <dgm:t>
        <a:bodyPr/>
        <a:lstStyle/>
        <a:p>
          <a:endParaRPr lang="en-US"/>
        </a:p>
      </dgm:t>
    </dgm:pt>
    <dgm:pt modelId="{6CCC662D-2F38-4B02-87D0-DF19FF4E67D7}" type="sibTrans" cxnId="{CE7FDCBA-D127-44FD-B42C-384B5E2339E6}">
      <dgm:prSet/>
      <dgm:spPr/>
      <dgm:t>
        <a:bodyPr/>
        <a:lstStyle/>
        <a:p>
          <a:endParaRPr lang="en-US"/>
        </a:p>
      </dgm:t>
    </dgm:pt>
    <dgm:pt modelId="{DABA7B84-58A8-45B4-BF7B-7550D3E000D8}">
      <dgm:prSet phldrT="[Texte]">
        <dgm:style>
          <a:lnRef idx="1">
            <a:schemeClr val="accent1"/>
          </a:lnRef>
          <a:fillRef idx="2">
            <a:schemeClr val="accent1"/>
          </a:fillRef>
          <a:effectRef idx="1">
            <a:schemeClr val="accent1"/>
          </a:effectRef>
          <a:fontRef idx="minor">
            <a:schemeClr val="dk1"/>
          </a:fontRef>
        </dgm:style>
      </dgm:prSet>
      <dgm:spPr/>
      <dgm:t>
        <a:bodyPr/>
        <a:lstStyle/>
        <a:p>
          <a:r>
            <a:rPr lang="fr-BE" noProof="0" dirty="0" err="1"/>
            <a:t>Inschrijving</a:t>
          </a:r>
          <a:endParaRPr lang="fr-BE" noProof="0" dirty="0"/>
        </a:p>
      </dgm:t>
    </dgm:pt>
    <dgm:pt modelId="{76F987C3-5895-4089-97DD-774999B9A9B3}" type="sibTrans" cxnId="{58E8ECC7-F4E2-4099-BD3A-EAC2DDEF734C}">
      <dgm:prSet>
        <dgm:style>
          <a:lnRef idx="0">
            <a:scrgbClr r="0" g="0" b="0"/>
          </a:lnRef>
          <a:fillRef idx="0">
            <a:scrgbClr r="0" g="0" b="0"/>
          </a:fillRef>
          <a:effectRef idx="0">
            <a:scrgbClr r="0" g="0" b="0"/>
          </a:effectRef>
          <a:fontRef idx="minor">
            <a:schemeClr val="lt1"/>
          </a:fontRef>
        </dgm:style>
      </dgm:prSet>
      <dgm:spPr>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dgm:spPr>
      <dgm:t>
        <a:bodyPr/>
        <a:lstStyle/>
        <a:p>
          <a:endParaRPr lang="en-US"/>
        </a:p>
      </dgm:t>
    </dgm:pt>
    <dgm:pt modelId="{9CD5CD1D-8E46-469F-8B8B-FBC7915C8BCA}" type="parTrans" cxnId="{58E8ECC7-F4E2-4099-BD3A-EAC2DDEF734C}">
      <dgm:prSet/>
      <dgm:spPr/>
      <dgm:t>
        <a:bodyPr/>
        <a:lstStyle/>
        <a:p>
          <a:endParaRPr lang="en-US"/>
        </a:p>
      </dgm:t>
    </dgm:pt>
    <dgm:pt modelId="{D0841E88-3E82-4443-97DB-97B17B86C2A3}" type="pres">
      <dgm:prSet presAssocID="{0AC955B8-4329-4DD6-BE59-AD9F2B435128}" presName="Name0" presStyleCnt="0">
        <dgm:presLayoutVars>
          <dgm:dir/>
          <dgm:resizeHandles val="exact"/>
        </dgm:presLayoutVars>
      </dgm:prSet>
      <dgm:spPr/>
    </dgm:pt>
    <dgm:pt modelId="{C988DE89-9ED1-480D-90B3-8C3464EB8697}" type="pres">
      <dgm:prSet presAssocID="{0AC955B8-4329-4DD6-BE59-AD9F2B435128}" presName="cycle" presStyleCnt="0"/>
      <dgm:spPr/>
    </dgm:pt>
    <dgm:pt modelId="{8C47E88A-D21B-4272-AE29-C07CA492E41D}" type="pres">
      <dgm:prSet presAssocID="{DABA7B84-58A8-45B4-BF7B-7550D3E000D8}" presName="nodeFirstNode" presStyleLbl="node1" presStyleIdx="0" presStyleCnt="4" custRadScaleRad="99783" custRadScaleInc="0">
        <dgm:presLayoutVars>
          <dgm:bulletEnabled val="1"/>
        </dgm:presLayoutVars>
      </dgm:prSet>
      <dgm:spPr/>
    </dgm:pt>
    <dgm:pt modelId="{9ECCDE26-CD3E-422E-9B38-F16A052CD77F}" type="pres">
      <dgm:prSet presAssocID="{76F987C3-5895-4089-97DD-774999B9A9B3}" presName="sibTransFirstNode" presStyleLbl="bgShp" presStyleIdx="0" presStyleCnt="1" custScaleX="143840" custLinFactNeighborX="-2602"/>
      <dgm:spPr/>
    </dgm:pt>
    <dgm:pt modelId="{BA9A2703-C339-41B1-BAE2-736EE5E66651}" type="pres">
      <dgm:prSet presAssocID="{8215037E-CBD0-4DBD-8A1F-3D23C187704F}" presName="nodeFollowingNodes" presStyleLbl="node1" presStyleIdx="1" presStyleCnt="4" custRadScaleRad="233335" custRadScaleInc="-12510">
        <dgm:presLayoutVars>
          <dgm:bulletEnabled val="1"/>
        </dgm:presLayoutVars>
      </dgm:prSet>
      <dgm:spPr/>
    </dgm:pt>
    <dgm:pt modelId="{9A20ECB2-06C3-41F4-8515-CDFFA35F4B09}" type="pres">
      <dgm:prSet presAssocID="{C44F10D7-50B2-4AB8-8CF2-DD41C7D46035}" presName="nodeFollowingNodes" presStyleLbl="node1" presStyleIdx="2" presStyleCnt="4" custRadScaleRad="105984" custRadScaleInc="-1979">
        <dgm:presLayoutVars>
          <dgm:bulletEnabled val="1"/>
        </dgm:presLayoutVars>
      </dgm:prSet>
      <dgm:spPr/>
    </dgm:pt>
    <dgm:pt modelId="{634D6B36-B0FD-4467-A0C4-43C6BF900E7A}" type="pres">
      <dgm:prSet presAssocID="{15CACF2D-A49C-4601-A1F0-CC1F12B56D07}" presName="nodeFollowingNodes" presStyleLbl="node1" presStyleIdx="3" presStyleCnt="4" custRadScaleRad="242405" custRadScaleInc="11941">
        <dgm:presLayoutVars>
          <dgm:bulletEnabled val="1"/>
        </dgm:presLayoutVars>
      </dgm:prSet>
      <dgm:spPr/>
    </dgm:pt>
  </dgm:ptLst>
  <dgm:cxnLst>
    <dgm:cxn modelId="{B8728F1D-D0EB-46E1-ADD0-6F027C1E2A79}" type="presOf" srcId="{15CACF2D-A49C-4601-A1F0-CC1F12B56D07}" destId="{634D6B36-B0FD-4467-A0C4-43C6BF900E7A}" srcOrd="0" destOrd="0" presId="urn:microsoft.com/office/officeart/2005/8/layout/cycle3"/>
    <dgm:cxn modelId="{57FBBD3B-3235-4DCA-BDEC-482AC873A9C5}" type="presOf" srcId="{8215037E-CBD0-4DBD-8A1F-3D23C187704F}" destId="{BA9A2703-C339-41B1-BAE2-736EE5E66651}" srcOrd="0" destOrd="0" presId="urn:microsoft.com/office/officeart/2005/8/layout/cycle3"/>
    <dgm:cxn modelId="{5B50F14F-1949-4623-AE2A-6F223C04B5DD}" type="presOf" srcId="{DABA7B84-58A8-45B4-BF7B-7550D3E000D8}" destId="{8C47E88A-D21B-4272-AE29-C07CA492E41D}" srcOrd="0" destOrd="0" presId="urn:microsoft.com/office/officeart/2005/8/layout/cycle3"/>
    <dgm:cxn modelId="{41C796B1-BE60-4F9E-BFE9-7221C317FD0A}" type="presOf" srcId="{76F987C3-5895-4089-97DD-774999B9A9B3}" destId="{9ECCDE26-CD3E-422E-9B38-F16A052CD77F}" srcOrd="0" destOrd="0" presId="urn:microsoft.com/office/officeart/2005/8/layout/cycle3"/>
    <dgm:cxn modelId="{CC030EB7-07A9-4A32-813D-351640322D4D}" type="presOf" srcId="{C44F10D7-50B2-4AB8-8CF2-DD41C7D46035}" destId="{9A20ECB2-06C3-41F4-8515-CDFFA35F4B09}" srcOrd="0" destOrd="0" presId="urn:microsoft.com/office/officeart/2005/8/layout/cycle3"/>
    <dgm:cxn modelId="{CE7FDCBA-D127-44FD-B42C-384B5E2339E6}" srcId="{0AC955B8-4329-4DD6-BE59-AD9F2B435128}" destId="{15CACF2D-A49C-4601-A1F0-CC1F12B56D07}" srcOrd="3" destOrd="0" parTransId="{F32A2D95-82C2-4139-BE92-DF5617F9913A}" sibTransId="{6CCC662D-2F38-4B02-87D0-DF19FF4E67D7}"/>
    <dgm:cxn modelId="{9AF243BF-D7DB-4ED8-897A-CC9229AD8922}" srcId="{0AC955B8-4329-4DD6-BE59-AD9F2B435128}" destId="{8215037E-CBD0-4DBD-8A1F-3D23C187704F}" srcOrd="1" destOrd="0" parTransId="{74271B13-CD75-45CC-9D32-4DCBEDF774C2}" sibTransId="{238502ED-8816-43A2-956E-CB76F0416147}"/>
    <dgm:cxn modelId="{58E8ECC7-F4E2-4099-BD3A-EAC2DDEF734C}" srcId="{0AC955B8-4329-4DD6-BE59-AD9F2B435128}" destId="{DABA7B84-58A8-45B4-BF7B-7550D3E000D8}" srcOrd="0" destOrd="0" parTransId="{9CD5CD1D-8E46-469F-8B8B-FBC7915C8BCA}" sibTransId="{76F987C3-5895-4089-97DD-774999B9A9B3}"/>
    <dgm:cxn modelId="{EC39ABD8-94AC-4198-890B-342C7A37AC77}" srcId="{0AC955B8-4329-4DD6-BE59-AD9F2B435128}" destId="{C44F10D7-50B2-4AB8-8CF2-DD41C7D46035}" srcOrd="2" destOrd="0" parTransId="{6087D32E-30FA-4060-A458-766EA2F69BB2}" sibTransId="{AE8AB05B-7072-43C9-827C-7A197420DB12}"/>
    <dgm:cxn modelId="{B72DC6E8-7B05-4056-A0A8-090EAF906BBB}" type="presOf" srcId="{0AC955B8-4329-4DD6-BE59-AD9F2B435128}" destId="{D0841E88-3E82-4443-97DB-97B17B86C2A3}" srcOrd="0" destOrd="0" presId="urn:microsoft.com/office/officeart/2005/8/layout/cycle3"/>
    <dgm:cxn modelId="{D969B8CB-DE99-4D31-8EFE-A2D3D5F71734}" type="presParOf" srcId="{D0841E88-3E82-4443-97DB-97B17B86C2A3}" destId="{C988DE89-9ED1-480D-90B3-8C3464EB8697}" srcOrd="0" destOrd="0" presId="urn:microsoft.com/office/officeart/2005/8/layout/cycle3"/>
    <dgm:cxn modelId="{CED4ED9F-7BB1-4B37-945F-BF4FA032DA7E}" type="presParOf" srcId="{C988DE89-9ED1-480D-90B3-8C3464EB8697}" destId="{8C47E88A-D21B-4272-AE29-C07CA492E41D}" srcOrd="0" destOrd="0" presId="urn:microsoft.com/office/officeart/2005/8/layout/cycle3"/>
    <dgm:cxn modelId="{B885D4A9-B3B4-48DF-BE21-9D5C536A4720}" type="presParOf" srcId="{C988DE89-9ED1-480D-90B3-8C3464EB8697}" destId="{9ECCDE26-CD3E-422E-9B38-F16A052CD77F}" srcOrd="1" destOrd="0" presId="urn:microsoft.com/office/officeart/2005/8/layout/cycle3"/>
    <dgm:cxn modelId="{FAC0E081-AFC5-4BD5-B0FA-1D718D59E2B0}" type="presParOf" srcId="{C988DE89-9ED1-480D-90B3-8C3464EB8697}" destId="{BA9A2703-C339-41B1-BAE2-736EE5E66651}" srcOrd="2" destOrd="0" presId="urn:microsoft.com/office/officeart/2005/8/layout/cycle3"/>
    <dgm:cxn modelId="{3471EC32-3DB8-44EB-B1F4-F3AD842997E1}" type="presParOf" srcId="{C988DE89-9ED1-480D-90B3-8C3464EB8697}" destId="{9A20ECB2-06C3-41F4-8515-CDFFA35F4B09}" srcOrd="3" destOrd="0" presId="urn:microsoft.com/office/officeart/2005/8/layout/cycle3"/>
    <dgm:cxn modelId="{136E40E5-0EE2-4474-9807-25B0D7A365FC}" type="presParOf" srcId="{C988DE89-9ED1-480D-90B3-8C3464EB8697}" destId="{634D6B36-B0FD-4467-A0C4-43C6BF900E7A}" srcOrd="4"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CCDE26-CD3E-422E-9B38-F16A052CD77F}">
      <dsp:nvSpPr>
        <dsp:cNvPr id="0" name=""/>
        <dsp:cNvSpPr/>
      </dsp:nvSpPr>
      <dsp:spPr>
        <a:xfrm>
          <a:off x="2286024" y="-119949"/>
          <a:ext cx="6177262" cy="4294537"/>
        </a:xfrm>
        <a:prstGeom prst="circularArrow">
          <a:avLst>
            <a:gd name="adj1" fmla="val 4668"/>
            <a:gd name="adj2" fmla="val 272909"/>
            <a:gd name="adj3" fmla="val 12799063"/>
            <a:gd name="adj4" fmla="val 18052994"/>
            <a:gd name="adj5" fmla="val 4847"/>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scene3d>
          <a:camera prst="orthographicFront"/>
          <a:lightRig rig="threePt" dir="t">
            <a:rot lat="0" lon="0" rev="7500000"/>
          </a:lightRig>
        </a:scene3d>
        <a:sp3d z="-152400" extrusionH="63500"/>
      </dsp:spPr>
      <dsp:style>
        <a:lnRef idx="0">
          <a:scrgbClr r="0" g="0" b="0"/>
        </a:lnRef>
        <a:fillRef idx="0">
          <a:scrgbClr r="0" g="0" b="0"/>
        </a:fillRef>
        <a:effectRef idx="0">
          <a:scrgbClr r="0" g="0" b="0"/>
        </a:effectRef>
        <a:fontRef idx="minor">
          <a:schemeClr val="lt1"/>
        </a:fontRef>
      </dsp:style>
    </dsp:sp>
    <dsp:sp modelId="{8C47E88A-D21B-4272-AE29-C07CA492E41D}">
      <dsp:nvSpPr>
        <dsp:cNvPr id="0" name=""/>
        <dsp:cNvSpPr/>
      </dsp:nvSpPr>
      <dsp:spPr>
        <a:xfrm>
          <a:off x="4045148" y="3677"/>
          <a:ext cx="2882503" cy="1441251"/>
        </a:xfrm>
        <a:prstGeom prst="round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rot lat="0" lon="0" rev="7500000"/>
          </a:lightRig>
        </a:scene3d>
      </dsp:spPr>
      <dsp:style>
        <a:lnRef idx="1">
          <a:schemeClr val="accent1"/>
        </a:lnRef>
        <a:fillRef idx="2">
          <a:schemeClr val="accent1"/>
        </a:fillRef>
        <a:effectRef idx="1">
          <a:schemeClr val="accent1"/>
        </a:effectRef>
        <a:fontRef idx="minor">
          <a:schemeClr val="dk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BE" sz="2200" kern="1200" noProof="0" dirty="0" err="1"/>
            <a:t>Inschrijving</a:t>
          </a:r>
          <a:endParaRPr lang="fr-BE" sz="2200" kern="1200" noProof="0" dirty="0"/>
        </a:p>
      </dsp:txBody>
      <dsp:txXfrm>
        <a:off x="4115504" y="74033"/>
        <a:ext cx="2741791" cy="1300539"/>
      </dsp:txXfrm>
    </dsp:sp>
    <dsp:sp modelId="{BA9A2703-C339-41B1-BAE2-736EE5E66651}">
      <dsp:nvSpPr>
        <dsp:cNvPr id="0" name=""/>
        <dsp:cNvSpPr/>
      </dsp:nvSpPr>
      <dsp:spPr>
        <a:xfrm>
          <a:off x="7598861" y="979045"/>
          <a:ext cx="2882503" cy="1441251"/>
        </a:xfrm>
        <a:prstGeom prst="round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rot lat="0" lon="0" rev="7500000"/>
          </a:lightRig>
        </a:scene3d>
      </dsp:spPr>
      <dsp:style>
        <a:lnRef idx="1">
          <a:schemeClr val="accent1"/>
        </a:lnRef>
        <a:fillRef idx="2">
          <a:schemeClr val="accent1"/>
        </a:fillRef>
        <a:effectRef idx="1">
          <a:schemeClr val="accent1"/>
        </a:effectRef>
        <a:fontRef idx="minor">
          <a:schemeClr val="dk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err="1"/>
            <a:t>Beroepsproef</a:t>
          </a:r>
          <a:endParaRPr lang="en-US" sz="2200" kern="1200" dirty="0"/>
        </a:p>
      </dsp:txBody>
      <dsp:txXfrm>
        <a:off x="7669217" y="1049401"/>
        <a:ext cx="2741791" cy="1300539"/>
      </dsp:txXfrm>
    </dsp:sp>
    <dsp:sp modelId="{9A20ECB2-06C3-41F4-8515-CDFFA35F4B09}">
      <dsp:nvSpPr>
        <dsp:cNvPr id="0" name=""/>
        <dsp:cNvSpPr/>
      </dsp:nvSpPr>
      <dsp:spPr>
        <a:xfrm>
          <a:off x="4085787" y="3084711"/>
          <a:ext cx="2882503" cy="1441251"/>
        </a:xfrm>
        <a:prstGeom prst="round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rot lat="0" lon="0" rev="7500000"/>
          </a:lightRig>
        </a:scene3d>
      </dsp:spPr>
      <dsp:style>
        <a:lnRef idx="1">
          <a:schemeClr val="accent1"/>
        </a:lnRef>
        <a:fillRef idx="2">
          <a:schemeClr val="accent1"/>
        </a:fillRef>
        <a:effectRef idx="1">
          <a:schemeClr val="accent1"/>
        </a:effectRef>
        <a:fontRef idx="minor">
          <a:schemeClr val="dk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err="1"/>
            <a:t>Persoonlijkheidsproef</a:t>
          </a:r>
          <a:endParaRPr lang="en-US" sz="2200" kern="1200" dirty="0"/>
        </a:p>
      </dsp:txBody>
      <dsp:txXfrm>
        <a:off x="4156143" y="3155067"/>
        <a:ext cx="2741791" cy="1300539"/>
      </dsp:txXfrm>
    </dsp:sp>
    <dsp:sp modelId="{634D6B36-B0FD-4467-A0C4-43C6BF900E7A}">
      <dsp:nvSpPr>
        <dsp:cNvPr id="0" name=""/>
        <dsp:cNvSpPr/>
      </dsp:nvSpPr>
      <dsp:spPr>
        <a:xfrm>
          <a:off x="349208" y="983560"/>
          <a:ext cx="2882503" cy="1441251"/>
        </a:xfrm>
        <a:prstGeom prst="round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rot lat="0" lon="0" rev="7500000"/>
          </a:lightRig>
        </a:scene3d>
      </dsp:spPr>
      <dsp:style>
        <a:lnRef idx="1">
          <a:schemeClr val="accent1"/>
        </a:lnRef>
        <a:fillRef idx="2">
          <a:schemeClr val="accent1"/>
        </a:fillRef>
        <a:effectRef idx="1">
          <a:schemeClr val="accent1"/>
        </a:effectRef>
        <a:fontRef idx="minor">
          <a:schemeClr val="dk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err="1"/>
            <a:t>Deliberatiecommissie</a:t>
          </a:r>
          <a:endParaRPr lang="en-US" sz="2200" kern="1200" dirty="0"/>
        </a:p>
      </dsp:txBody>
      <dsp:txXfrm>
        <a:off x="419564" y="1053916"/>
        <a:ext cx="2741791" cy="1300539"/>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F41A4F-CEED-CF48-A8BB-EE3ED9A9BCDB}" type="datetimeFigureOut">
              <a:rPr lang="nl-BE" smtClean="0"/>
              <a:t>21/05/2024</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EA6575-6555-DC4A-A1C2-74083E5C6F62}" type="slidenum">
              <a:rPr lang="nl-BE" smtClean="0"/>
              <a:t>‹N°›</a:t>
            </a:fld>
            <a:endParaRPr lang="nl-BE"/>
          </a:p>
        </p:txBody>
      </p:sp>
    </p:spTree>
    <p:extLst>
      <p:ext uri="{BB962C8B-B14F-4D97-AF65-F5344CB8AC3E}">
        <p14:creationId xmlns:p14="http://schemas.microsoft.com/office/powerpoint/2010/main" val="1533157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3C8DC114-328A-824C-9670-D8A414438BBD}" type="slidenum">
              <a:rPr lang="nl-BE" smtClean="0"/>
              <a:t>1</a:t>
            </a:fld>
            <a:endParaRPr lang="nl-BE"/>
          </a:p>
        </p:txBody>
      </p:sp>
    </p:spTree>
    <p:extLst>
      <p:ext uri="{BB962C8B-B14F-4D97-AF65-F5344CB8AC3E}">
        <p14:creationId xmlns:p14="http://schemas.microsoft.com/office/powerpoint/2010/main" val="20866729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A6EA6575-6555-DC4A-A1C2-74083E5C6F62}" type="slidenum">
              <a:rPr lang="nl-BE" smtClean="0"/>
              <a:t>22</a:t>
            </a:fld>
            <a:endParaRPr lang="nl-BE"/>
          </a:p>
        </p:txBody>
      </p:sp>
    </p:spTree>
    <p:extLst>
      <p:ext uri="{BB962C8B-B14F-4D97-AF65-F5344CB8AC3E}">
        <p14:creationId xmlns:p14="http://schemas.microsoft.com/office/powerpoint/2010/main" val="1726274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A6EA6575-6555-DC4A-A1C2-74083E5C6F62}" type="slidenum">
              <a:rPr lang="nl-BE" smtClean="0"/>
              <a:t>24</a:t>
            </a:fld>
            <a:endParaRPr lang="nl-BE"/>
          </a:p>
        </p:txBody>
      </p:sp>
    </p:spTree>
    <p:extLst>
      <p:ext uri="{BB962C8B-B14F-4D97-AF65-F5344CB8AC3E}">
        <p14:creationId xmlns:p14="http://schemas.microsoft.com/office/powerpoint/2010/main" val="3284185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A6EA6575-6555-DC4A-A1C2-74083E5C6F62}" type="slidenum">
              <a:rPr lang="nl-BE" smtClean="0"/>
              <a:t>26</a:t>
            </a:fld>
            <a:endParaRPr lang="nl-BE"/>
          </a:p>
        </p:txBody>
      </p:sp>
    </p:spTree>
    <p:extLst>
      <p:ext uri="{BB962C8B-B14F-4D97-AF65-F5344CB8AC3E}">
        <p14:creationId xmlns:p14="http://schemas.microsoft.com/office/powerpoint/2010/main" val="33924123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A6EA6575-6555-DC4A-A1C2-74083E5C6F62}" type="slidenum">
              <a:rPr lang="nl-BE" smtClean="0"/>
              <a:t>33</a:t>
            </a:fld>
            <a:endParaRPr lang="nl-BE"/>
          </a:p>
        </p:txBody>
      </p:sp>
    </p:spTree>
    <p:extLst>
      <p:ext uri="{BB962C8B-B14F-4D97-AF65-F5344CB8AC3E}">
        <p14:creationId xmlns:p14="http://schemas.microsoft.com/office/powerpoint/2010/main" val="812739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A6EA6575-6555-DC4A-A1C2-74083E5C6F62}" type="slidenum">
              <a:rPr lang="nl-BE" smtClean="0"/>
              <a:t>5</a:t>
            </a:fld>
            <a:endParaRPr lang="nl-BE"/>
          </a:p>
        </p:txBody>
      </p:sp>
    </p:spTree>
    <p:extLst>
      <p:ext uri="{BB962C8B-B14F-4D97-AF65-F5344CB8AC3E}">
        <p14:creationId xmlns:p14="http://schemas.microsoft.com/office/powerpoint/2010/main" val="2592957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A6EA6575-6555-DC4A-A1C2-74083E5C6F62}" type="slidenum">
              <a:rPr lang="nl-BE" smtClean="0"/>
              <a:t>8</a:t>
            </a:fld>
            <a:endParaRPr lang="nl-BE"/>
          </a:p>
        </p:txBody>
      </p:sp>
    </p:spTree>
    <p:extLst>
      <p:ext uri="{BB962C8B-B14F-4D97-AF65-F5344CB8AC3E}">
        <p14:creationId xmlns:p14="http://schemas.microsoft.com/office/powerpoint/2010/main" val="2100466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A6EA6575-6555-DC4A-A1C2-74083E5C6F62}" type="slidenum">
              <a:rPr lang="nl-BE" smtClean="0"/>
              <a:t>9</a:t>
            </a:fld>
            <a:endParaRPr lang="nl-BE"/>
          </a:p>
        </p:txBody>
      </p:sp>
    </p:spTree>
    <p:extLst>
      <p:ext uri="{BB962C8B-B14F-4D97-AF65-F5344CB8AC3E}">
        <p14:creationId xmlns:p14="http://schemas.microsoft.com/office/powerpoint/2010/main" val="2022090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br>
              <a:rPr lang="nl-BE" sz="2400" dirty="0"/>
            </a:br>
            <a:endParaRPr lang="nl-BE" dirty="0"/>
          </a:p>
          <a:p>
            <a:pPr marL="342991" lvl="1" indent="0" defTabSz="342991" fontAlgn="auto">
              <a:spcAft>
                <a:spcPts val="0"/>
              </a:spcAft>
              <a:buFont typeface="Arial"/>
              <a:buNone/>
              <a:defRPr/>
            </a:pPr>
            <a:endParaRPr lang="fr-BE" altLang="nl-BE" sz="3200" dirty="0"/>
          </a:p>
          <a:p>
            <a:endParaRPr lang="nl-BE" dirty="0"/>
          </a:p>
        </p:txBody>
      </p:sp>
      <p:sp>
        <p:nvSpPr>
          <p:cNvPr id="4" name="Tijdelijke aanduiding voor dianummer 3"/>
          <p:cNvSpPr>
            <a:spLocks noGrp="1"/>
          </p:cNvSpPr>
          <p:nvPr>
            <p:ph type="sldNum" sz="quarter" idx="5"/>
          </p:nvPr>
        </p:nvSpPr>
        <p:spPr/>
        <p:txBody>
          <a:bodyPr/>
          <a:lstStyle/>
          <a:p>
            <a:fld id="{A6EA6575-6555-DC4A-A1C2-74083E5C6F62}" type="slidenum">
              <a:rPr lang="nl-BE" smtClean="0"/>
              <a:t>13</a:t>
            </a:fld>
            <a:endParaRPr lang="nl-BE"/>
          </a:p>
        </p:txBody>
      </p:sp>
    </p:spTree>
    <p:extLst>
      <p:ext uri="{BB962C8B-B14F-4D97-AF65-F5344CB8AC3E}">
        <p14:creationId xmlns:p14="http://schemas.microsoft.com/office/powerpoint/2010/main" val="4122022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defTabSz="342991" fontAlgn="auto">
              <a:spcAft>
                <a:spcPts val="0"/>
              </a:spcAft>
              <a:buFont typeface="Arial"/>
              <a:buNone/>
              <a:defRPr/>
            </a:pPr>
            <a:endParaRPr lang="nl-BE" dirty="0"/>
          </a:p>
        </p:txBody>
      </p:sp>
      <p:sp>
        <p:nvSpPr>
          <p:cNvPr id="4" name="Tijdelijke aanduiding voor dianummer 3"/>
          <p:cNvSpPr>
            <a:spLocks noGrp="1"/>
          </p:cNvSpPr>
          <p:nvPr>
            <p:ph type="sldNum" sz="quarter" idx="5"/>
          </p:nvPr>
        </p:nvSpPr>
        <p:spPr/>
        <p:txBody>
          <a:bodyPr/>
          <a:lstStyle/>
          <a:p>
            <a:fld id="{A6EA6575-6555-DC4A-A1C2-74083E5C6F62}" type="slidenum">
              <a:rPr lang="nl-BE" smtClean="0"/>
              <a:t>14</a:t>
            </a:fld>
            <a:endParaRPr lang="nl-BE"/>
          </a:p>
        </p:txBody>
      </p:sp>
    </p:spTree>
    <p:extLst>
      <p:ext uri="{BB962C8B-B14F-4D97-AF65-F5344CB8AC3E}">
        <p14:creationId xmlns:p14="http://schemas.microsoft.com/office/powerpoint/2010/main" val="19044748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A6EA6575-6555-DC4A-A1C2-74083E5C6F62}" type="slidenum">
              <a:rPr lang="nl-BE" smtClean="0"/>
              <a:t>15</a:t>
            </a:fld>
            <a:endParaRPr lang="nl-BE"/>
          </a:p>
        </p:txBody>
      </p:sp>
    </p:spTree>
    <p:extLst>
      <p:ext uri="{BB962C8B-B14F-4D97-AF65-F5344CB8AC3E}">
        <p14:creationId xmlns:p14="http://schemas.microsoft.com/office/powerpoint/2010/main" val="3585109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A6EA6575-6555-DC4A-A1C2-74083E5C6F62}" type="slidenum">
              <a:rPr lang="nl-BE" smtClean="0"/>
              <a:t>18</a:t>
            </a:fld>
            <a:endParaRPr lang="nl-BE"/>
          </a:p>
        </p:txBody>
      </p:sp>
    </p:spTree>
    <p:extLst>
      <p:ext uri="{BB962C8B-B14F-4D97-AF65-F5344CB8AC3E}">
        <p14:creationId xmlns:p14="http://schemas.microsoft.com/office/powerpoint/2010/main" val="430015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A6EA6575-6555-DC4A-A1C2-74083E5C6F62}" type="slidenum">
              <a:rPr lang="nl-BE" smtClean="0"/>
              <a:t>19</a:t>
            </a:fld>
            <a:endParaRPr lang="nl-BE"/>
          </a:p>
        </p:txBody>
      </p:sp>
    </p:spTree>
    <p:extLst>
      <p:ext uri="{BB962C8B-B14F-4D97-AF65-F5344CB8AC3E}">
        <p14:creationId xmlns:p14="http://schemas.microsoft.com/office/powerpoint/2010/main" val="23592222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Picture 12" descr="Jobpol_PPT_int_nl.png"/>
          <p:cNvPicPr>
            <a:picLocks noChangeAspect="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2" name="Title 1"/>
          <p:cNvSpPr>
            <a:spLocks noGrp="1"/>
          </p:cNvSpPr>
          <p:nvPr>
            <p:ph type="ctrTitle"/>
          </p:nvPr>
        </p:nvSpPr>
        <p:spPr>
          <a:xfrm>
            <a:off x="914400" y="2130428"/>
            <a:ext cx="10363200" cy="1470025"/>
          </a:xfrm>
          <a:prstGeom prst="rect">
            <a:avLst/>
          </a:prstGeom>
        </p:spPr>
        <p:txBody>
          <a:bodyPr/>
          <a:lstStyle/>
          <a:p>
            <a:r>
              <a:rPr lang="nl-NL"/>
              <a:t>Klik om stijl te bewerken</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342991" indent="0" algn="ctr">
              <a:buNone/>
              <a:defRPr>
                <a:solidFill>
                  <a:schemeClr val="tx1">
                    <a:tint val="75000"/>
                  </a:schemeClr>
                </a:solidFill>
              </a:defRPr>
            </a:lvl2pPr>
            <a:lvl3pPr marL="685983" indent="0" algn="ctr">
              <a:buNone/>
              <a:defRPr>
                <a:solidFill>
                  <a:schemeClr val="tx1">
                    <a:tint val="75000"/>
                  </a:schemeClr>
                </a:solidFill>
              </a:defRPr>
            </a:lvl3pPr>
            <a:lvl4pPr marL="1028974" indent="0" algn="ctr">
              <a:buNone/>
              <a:defRPr>
                <a:solidFill>
                  <a:schemeClr val="tx1">
                    <a:tint val="75000"/>
                  </a:schemeClr>
                </a:solidFill>
              </a:defRPr>
            </a:lvl4pPr>
            <a:lvl5pPr marL="1371966" indent="0" algn="ctr">
              <a:buNone/>
              <a:defRPr>
                <a:solidFill>
                  <a:schemeClr val="tx1">
                    <a:tint val="75000"/>
                  </a:schemeClr>
                </a:solidFill>
              </a:defRPr>
            </a:lvl5pPr>
            <a:lvl6pPr marL="1714957" indent="0" algn="ctr">
              <a:buNone/>
              <a:defRPr>
                <a:solidFill>
                  <a:schemeClr val="tx1">
                    <a:tint val="75000"/>
                  </a:schemeClr>
                </a:solidFill>
              </a:defRPr>
            </a:lvl6pPr>
            <a:lvl7pPr marL="2057949" indent="0" algn="ctr">
              <a:buNone/>
              <a:defRPr>
                <a:solidFill>
                  <a:schemeClr val="tx1">
                    <a:tint val="75000"/>
                  </a:schemeClr>
                </a:solidFill>
              </a:defRPr>
            </a:lvl7pPr>
            <a:lvl8pPr marL="2400940" indent="0" algn="ctr">
              <a:buNone/>
              <a:defRPr>
                <a:solidFill>
                  <a:schemeClr val="tx1">
                    <a:tint val="75000"/>
                  </a:schemeClr>
                </a:solidFill>
              </a:defRPr>
            </a:lvl8pPr>
            <a:lvl9pPr marL="2743932" indent="0" algn="ctr">
              <a:buNone/>
              <a:defRPr>
                <a:solidFill>
                  <a:schemeClr val="tx1">
                    <a:tint val="75000"/>
                  </a:schemeClr>
                </a:solidFill>
              </a:defRPr>
            </a:lvl9pPr>
          </a:lstStyle>
          <a:p>
            <a:r>
              <a:rPr lang="nl-NL"/>
              <a:t>Klikken om de ondertitelstijl van het model te bewerken</a:t>
            </a:r>
            <a:endParaRPr lang="en-US"/>
          </a:p>
        </p:txBody>
      </p:sp>
      <p:sp>
        <p:nvSpPr>
          <p:cNvPr id="5" name="Date Placeholder 3"/>
          <p:cNvSpPr>
            <a:spLocks noGrp="1"/>
          </p:cNvSpPr>
          <p:nvPr>
            <p:ph type="dt" sz="half" idx="10"/>
          </p:nvPr>
        </p:nvSpPr>
        <p:spPr>
          <a:xfrm>
            <a:off x="609600" y="6356350"/>
            <a:ext cx="2844800" cy="365125"/>
          </a:xfrm>
          <a:prstGeom prst="rect">
            <a:avLst/>
          </a:prstGeom>
        </p:spPr>
        <p:txBody>
          <a:bodyPr/>
          <a:lstStyle>
            <a:lvl1pPr fontAlgn="auto">
              <a:spcBef>
                <a:spcPts val="0"/>
              </a:spcBef>
              <a:spcAft>
                <a:spcPts val="0"/>
              </a:spcAft>
              <a:defRPr>
                <a:latin typeface="+mn-lt"/>
                <a:cs typeface="+mn-cs"/>
              </a:defRPr>
            </a:lvl1pPr>
          </a:lstStyle>
          <a:p>
            <a:pPr>
              <a:defRPr/>
            </a:pPr>
            <a:fld id="{53E266DE-6B25-4650-97D2-AB1757329ABA}" type="datetimeFigureOut">
              <a:rPr lang="nl-BE"/>
              <a:pPr>
                <a:defRPr/>
              </a:pPr>
              <a:t>21/05/2024</a:t>
            </a:fld>
            <a:endParaRPr lang="nl-BE"/>
          </a:p>
        </p:txBody>
      </p:sp>
      <p:sp>
        <p:nvSpPr>
          <p:cNvPr id="6" name="Footer Placeholder 4"/>
          <p:cNvSpPr>
            <a:spLocks noGrp="1"/>
          </p:cNvSpPr>
          <p:nvPr>
            <p:ph type="ftr" sz="quarter" idx="11"/>
          </p:nvPr>
        </p:nvSpPr>
        <p:spPr>
          <a:xfrm>
            <a:off x="4165600" y="6356350"/>
            <a:ext cx="38608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7" name="Slide Number Placeholder 5"/>
          <p:cNvSpPr>
            <a:spLocks noGrp="1"/>
          </p:cNvSpPr>
          <p:nvPr>
            <p:ph type="sldNum" sz="quarter" idx="12"/>
          </p:nvPr>
        </p:nvSpPr>
        <p:spPr>
          <a:xfrm>
            <a:off x="8737600" y="6356350"/>
            <a:ext cx="2844800" cy="365125"/>
          </a:xfrm>
          <a:prstGeom prst="rect">
            <a:avLst/>
          </a:prstGeom>
        </p:spPr>
        <p:txBody>
          <a:bodyPr/>
          <a:lstStyle>
            <a:lvl1pPr fontAlgn="auto">
              <a:spcBef>
                <a:spcPts val="0"/>
              </a:spcBef>
              <a:spcAft>
                <a:spcPts val="0"/>
              </a:spcAft>
              <a:defRPr>
                <a:latin typeface="+mn-lt"/>
                <a:cs typeface="+mn-cs"/>
              </a:defRPr>
            </a:lvl1pPr>
          </a:lstStyle>
          <a:p>
            <a:pPr>
              <a:defRPr/>
            </a:pPr>
            <a:fld id="{88024551-0FCC-48EF-8A2B-FFB153FD2772}" type="slidenum">
              <a:rPr lang="nl-BE"/>
              <a:pPr>
                <a:defRPr/>
              </a:pPr>
              <a:t>‹N°›</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4" name="Picture 11" descr="Jobpol_PPT_BG_int_nl.png"/>
          <p:cNvPicPr>
            <a:picLocks noChangeAspect="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2" name="Title 1"/>
          <p:cNvSpPr>
            <a:spLocks noGrp="1"/>
          </p:cNvSpPr>
          <p:nvPr>
            <p:ph type="title"/>
          </p:nvPr>
        </p:nvSpPr>
        <p:spPr>
          <a:xfrm>
            <a:off x="609600" y="274638"/>
            <a:ext cx="10972800" cy="1143000"/>
          </a:xfrm>
          <a:prstGeom prst="rect">
            <a:avLst/>
          </a:prstGeom>
        </p:spPr>
        <p:txBody>
          <a:bodyPr/>
          <a:lstStyle/>
          <a:p>
            <a:r>
              <a:rPr lang="nl-NL"/>
              <a:t>Klik om stijl te bewerken</a:t>
            </a:r>
            <a:endParaRPr lang="en-US"/>
          </a:p>
        </p:txBody>
      </p:sp>
      <p:sp>
        <p:nvSpPr>
          <p:cNvPr id="3" name="Content Placeholder 2"/>
          <p:cNvSpPr>
            <a:spLocks noGrp="1"/>
          </p:cNvSpPr>
          <p:nvPr>
            <p:ph idx="1"/>
          </p:nvPr>
        </p:nvSpPr>
        <p:spPr>
          <a:xfrm>
            <a:off x="609600" y="1600203"/>
            <a:ext cx="10972800" cy="4525963"/>
          </a:xfrm>
          <a:prstGeom prst="rect">
            <a:avLst/>
          </a:prstGeo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Date Placeholder 3"/>
          <p:cNvSpPr>
            <a:spLocks noGrp="1"/>
          </p:cNvSpPr>
          <p:nvPr>
            <p:ph type="dt" sz="half" idx="10"/>
          </p:nvPr>
        </p:nvSpPr>
        <p:spPr>
          <a:xfrm>
            <a:off x="609600" y="6356350"/>
            <a:ext cx="2844800" cy="365125"/>
          </a:xfrm>
          <a:prstGeom prst="rect">
            <a:avLst/>
          </a:prstGeom>
        </p:spPr>
        <p:txBody>
          <a:bodyPr/>
          <a:lstStyle>
            <a:lvl1pPr fontAlgn="auto">
              <a:spcBef>
                <a:spcPts val="0"/>
              </a:spcBef>
              <a:spcAft>
                <a:spcPts val="0"/>
              </a:spcAft>
              <a:defRPr>
                <a:latin typeface="+mn-lt"/>
                <a:cs typeface="+mn-cs"/>
              </a:defRPr>
            </a:lvl1pPr>
          </a:lstStyle>
          <a:p>
            <a:pPr>
              <a:defRPr/>
            </a:pPr>
            <a:fld id="{B34BA6F6-0356-4B59-B587-E68229E3CA92}" type="datetimeFigureOut">
              <a:rPr lang="nl-BE"/>
              <a:pPr>
                <a:defRPr/>
              </a:pPr>
              <a:t>21/05/2024</a:t>
            </a:fld>
            <a:endParaRPr lang="nl-BE"/>
          </a:p>
        </p:txBody>
      </p:sp>
      <p:sp>
        <p:nvSpPr>
          <p:cNvPr id="6" name="Footer Placeholder 4"/>
          <p:cNvSpPr>
            <a:spLocks noGrp="1"/>
          </p:cNvSpPr>
          <p:nvPr>
            <p:ph type="ftr" sz="quarter" idx="11"/>
          </p:nvPr>
        </p:nvSpPr>
        <p:spPr>
          <a:xfrm>
            <a:off x="4165600" y="6356350"/>
            <a:ext cx="38608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7" name="Slide Number Placeholder 5"/>
          <p:cNvSpPr>
            <a:spLocks noGrp="1"/>
          </p:cNvSpPr>
          <p:nvPr>
            <p:ph type="sldNum" sz="quarter" idx="12"/>
          </p:nvPr>
        </p:nvSpPr>
        <p:spPr>
          <a:xfrm>
            <a:off x="8737600" y="6356350"/>
            <a:ext cx="2844800" cy="365125"/>
          </a:xfrm>
          <a:prstGeom prst="rect">
            <a:avLst/>
          </a:prstGeom>
        </p:spPr>
        <p:txBody>
          <a:bodyPr/>
          <a:lstStyle>
            <a:lvl1pPr fontAlgn="auto">
              <a:spcBef>
                <a:spcPts val="0"/>
              </a:spcBef>
              <a:spcAft>
                <a:spcPts val="0"/>
              </a:spcAft>
              <a:defRPr>
                <a:latin typeface="+mn-lt"/>
                <a:cs typeface="+mn-cs"/>
              </a:defRPr>
            </a:lvl1pPr>
          </a:lstStyle>
          <a:p>
            <a:pPr>
              <a:defRPr/>
            </a:pPr>
            <a:fld id="{0BCE99E5-32A7-40C0-A8CC-506484DB274E}" type="slidenum">
              <a:rPr lang="nl-BE"/>
              <a:pPr>
                <a:defRPr/>
              </a:pPr>
              <a:t>‹N°›</a:t>
            </a:fld>
            <a:endParaRPr lang="nl-B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5" r:id="rId1"/>
    <p:sldLayoutId id="2147483676" r:id="rId2"/>
  </p:sldLayoutIdLst>
  <p:txStyles>
    <p:titleStyle>
      <a:lvl1pPr algn="ctr" defTabSz="342900" rtl="0" fontAlgn="base">
        <a:spcBef>
          <a:spcPct val="0"/>
        </a:spcBef>
        <a:spcAft>
          <a:spcPct val="0"/>
        </a:spcAft>
        <a:defRPr sz="3300" kern="1200">
          <a:solidFill>
            <a:schemeClr val="tx1"/>
          </a:solidFill>
          <a:latin typeface="+mj-lt"/>
          <a:ea typeface="+mj-ea"/>
          <a:cs typeface="+mj-cs"/>
        </a:defRPr>
      </a:lvl1pPr>
      <a:lvl2pPr algn="ctr" defTabSz="342900" rtl="0" fontAlgn="base">
        <a:spcBef>
          <a:spcPct val="0"/>
        </a:spcBef>
        <a:spcAft>
          <a:spcPct val="0"/>
        </a:spcAft>
        <a:defRPr sz="3300">
          <a:solidFill>
            <a:schemeClr val="tx1"/>
          </a:solidFill>
          <a:latin typeface="Calibri" pitchFamily="34" charset="0"/>
        </a:defRPr>
      </a:lvl2pPr>
      <a:lvl3pPr algn="ctr" defTabSz="342900" rtl="0" fontAlgn="base">
        <a:spcBef>
          <a:spcPct val="0"/>
        </a:spcBef>
        <a:spcAft>
          <a:spcPct val="0"/>
        </a:spcAft>
        <a:defRPr sz="3300">
          <a:solidFill>
            <a:schemeClr val="tx1"/>
          </a:solidFill>
          <a:latin typeface="Calibri" pitchFamily="34" charset="0"/>
        </a:defRPr>
      </a:lvl3pPr>
      <a:lvl4pPr algn="ctr" defTabSz="342900" rtl="0" fontAlgn="base">
        <a:spcBef>
          <a:spcPct val="0"/>
        </a:spcBef>
        <a:spcAft>
          <a:spcPct val="0"/>
        </a:spcAft>
        <a:defRPr sz="3300">
          <a:solidFill>
            <a:schemeClr val="tx1"/>
          </a:solidFill>
          <a:latin typeface="Calibri" pitchFamily="34" charset="0"/>
        </a:defRPr>
      </a:lvl4pPr>
      <a:lvl5pPr algn="ctr" defTabSz="342900" rtl="0" fontAlgn="base">
        <a:spcBef>
          <a:spcPct val="0"/>
        </a:spcBef>
        <a:spcAft>
          <a:spcPct val="0"/>
        </a:spcAft>
        <a:defRPr sz="3300">
          <a:solidFill>
            <a:schemeClr val="tx1"/>
          </a:solidFill>
          <a:latin typeface="Calibri" pitchFamily="34" charset="0"/>
        </a:defRPr>
      </a:lvl5pPr>
      <a:lvl6pPr marL="457200" algn="ctr" defTabSz="342900" rtl="0" fontAlgn="base">
        <a:spcBef>
          <a:spcPct val="0"/>
        </a:spcBef>
        <a:spcAft>
          <a:spcPct val="0"/>
        </a:spcAft>
        <a:defRPr sz="3300">
          <a:solidFill>
            <a:schemeClr val="tx1"/>
          </a:solidFill>
          <a:latin typeface="Calibri" pitchFamily="34" charset="0"/>
        </a:defRPr>
      </a:lvl6pPr>
      <a:lvl7pPr marL="914400" algn="ctr" defTabSz="342900" rtl="0" fontAlgn="base">
        <a:spcBef>
          <a:spcPct val="0"/>
        </a:spcBef>
        <a:spcAft>
          <a:spcPct val="0"/>
        </a:spcAft>
        <a:defRPr sz="3300">
          <a:solidFill>
            <a:schemeClr val="tx1"/>
          </a:solidFill>
          <a:latin typeface="Calibri" pitchFamily="34" charset="0"/>
        </a:defRPr>
      </a:lvl7pPr>
      <a:lvl8pPr marL="1371600" algn="ctr" defTabSz="342900" rtl="0" fontAlgn="base">
        <a:spcBef>
          <a:spcPct val="0"/>
        </a:spcBef>
        <a:spcAft>
          <a:spcPct val="0"/>
        </a:spcAft>
        <a:defRPr sz="3300">
          <a:solidFill>
            <a:schemeClr val="tx1"/>
          </a:solidFill>
          <a:latin typeface="Calibri" pitchFamily="34" charset="0"/>
        </a:defRPr>
      </a:lvl8pPr>
      <a:lvl9pPr marL="1828800" algn="ctr" defTabSz="342900" rtl="0" fontAlgn="base">
        <a:spcBef>
          <a:spcPct val="0"/>
        </a:spcBef>
        <a:spcAft>
          <a:spcPct val="0"/>
        </a:spcAft>
        <a:defRPr sz="3300">
          <a:solidFill>
            <a:schemeClr val="tx1"/>
          </a:solidFill>
          <a:latin typeface="Calibri" pitchFamily="34" charset="0"/>
        </a:defRPr>
      </a:lvl9pPr>
    </p:titleStyle>
    <p:bodyStyle>
      <a:lvl1pPr marL="257175" indent="-257175" algn="l" defTabSz="342900" rtl="0" fontAlgn="base">
        <a:spcBef>
          <a:spcPct val="20000"/>
        </a:spcBef>
        <a:spcAft>
          <a:spcPct val="0"/>
        </a:spcAft>
        <a:buFont typeface="Arial" charset="0"/>
        <a:buChar char="•"/>
        <a:defRPr sz="2400" kern="1200">
          <a:solidFill>
            <a:schemeClr val="tx1"/>
          </a:solidFill>
          <a:latin typeface="+mn-lt"/>
          <a:ea typeface="+mn-ea"/>
          <a:cs typeface="+mn-cs"/>
        </a:defRPr>
      </a:lvl1pPr>
      <a:lvl2pPr marL="557213" indent="-214313" algn="l" defTabSz="342900" rtl="0" fontAlgn="base">
        <a:spcBef>
          <a:spcPct val="20000"/>
        </a:spcBef>
        <a:spcAft>
          <a:spcPct val="0"/>
        </a:spcAft>
        <a:buFont typeface="Arial" charset="0"/>
        <a:buChar char="–"/>
        <a:defRPr sz="2100" kern="1200">
          <a:solidFill>
            <a:schemeClr val="tx1"/>
          </a:solidFill>
          <a:latin typeface="+mn-lt"/>
          <a:ea typeface="+mn-ea"/>
          <a:cs typeface="+mn-cs"/>
        </a:defRPr>
      </a:lvl2pPr>
      <a:lvl3pPr marL="857250" indent="-171450" algn="l" defTabSz="342900" rtl="0" fontAlgn="base">
        <a:spcBef>
          <a:spcPct val="20000"/>
        </a:spcBef>
        <a:spcAft>
          <a:spcPct val="0"/>
        </a:spcAft>
        <a:buFont typeface="Arial" charset="0"/>
        <a:buChar char="•"/>
        <a:defRPr kern="1200">
          <a:solidFill>
            <a:schemeClr val="tx1"/>
          </a:solidFill>
          <a:latin typeface="+mn-lt"/>
          <a:ea typeface="+mn-ea"/>
          <a:cs typeface="+mn-cs"/>
        </a:defRPr>
      </a:lvl3pPr>
      <a:lvl4pPr marL="1200150" indent="-171450" algn="l" defTabSz="342900" rtl="0" fontAlgn="base">
        <a:spcBef>
          <a:spcPct val="20000"/>
        </a:spcBef>
        <a:spcAft>
          <a:spcPct val="0"/>
        </a:spcAft>
        <a:buFont typeface="Arial" charset="0"/>
        <a:buChar char="–"/>
        <a:defRPr sz="1500" kern="1200">
          <a:solidFill>
            <a:schemeClr val="tx1"/>
          </a:solidFill>
          <a:latin typeface="+mn-lt"/>
          <a:ea typeface="+mn-ea"/>
          <a:cs typeface="+mn-cs"/>
        </a:defRPr>
      </a:lvl4pPr>
      <a:lvl5pPr marL="1543050" indent="-171450" algn="l" defTabSz="342900" rtl="0" fontAlgn="base">
        <a:spcBef>
          <a:spcPct val="20000"/>
        </a:spcBef>
        <a:spcAft>
          <a:spcPct val="0"/>
        </a:spcAft>
        <a:buFont typeface="Arial" charset="0"/>
        <a:buChar char="»"/>
        <a:defRPr sz="1500" kern="1200">
          <a:solidFill>
            <a:schemeClr val="tx1"/>
          </a:solidFill>
          <a:latin typeface="+mn-lt"/>
          <a:ea typeface="+mn-ea"/>
          <a:cs typeface="+mn-cs"/>
        </a:defRPr>
      </a:lvl5pPr>
      <a:lvl6pPr marL="1886453" indent="-171496" algn="l" defTabSz="342991" rtl="0" eaLnBrk="1" latinLnBrk="0" hangingPunct="1">
        <a:spcBef>
          <a:spcPct val="20000"/>
        </a:spcBef>
        <a:buFont typeface="Arial"/>
        <a:buChar char="•"/>
        <a:defRPr sz="1500" kern="1200">
          <a:solidFill>
            <a:schemeClr val="tx1"/>
          </a:solidFill>
          <a:latin typeface="+mn-lt"/>
          <a:ea typeface="+mn-ea"/>
          <a:cs typeface="+mn-cs"/>
        </a:defRPr>
      </a:lvl6pPr>
      <a:lvl7pPr marL="2229444" indent="-171496" algn="l" defTabSz="342991" rtl="0" eaLnBrk="1" latinLnBrk="0" hangingPunct="1">
        <a:spcBef>
          <a:spcPct val="20000"/>
        </a:spcBef>
        <a:buFont typeface="Arial"/>
        <a:buChar char="•"/>
        <a:defRPr sz="1500" kern="1200">
          <a:solidFill>
            <a:schemeClr val="tx1"/>
          </a:solidFill>
          <a:latin typeface="+mn-lt"/>
          <a:ea typeface="+mn-ea"/>
          <a:cs typeface="+mn-cs"/>
        </a:defRPr>
      </a:lvl7pPr>
      <a:lvl8pPr marL="2572436" indent="-171496" algn="l" defTabSz="342991" rtl="0" eaLnBrk="1" latinLnBrk="0" hangingPunct="1">
        <a:spcBef>
          <a:spcPct val="20000"/>
        </a:spcBef>
        <a:buFont typeface="Arial"/>
        <a:buChar char="•"/>
        <a:defRPr sz="1500" kern="1200">
          <a:solidFill>
            <a:schemeClr val="tx1"/>
          </a:solidFill>
          <a:latin typeface="+mn-lt"/>
          <a:ea typeface="+mn-ea"/>
          <a:cs typeface="+mn-cs"/>
        </a:defRPr>
      </a:lvl8pPr>
      <a:lvl9pPr marL="2915427" indent="-171496" algn="l" defTabSz="342991"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91" rtl="0" eaLnBrk="1" latinLnBrk="0" hangingPunct="1">
        <a:defRPr sz="1350" kern="1200">
          <a:solidFill>
            <a:schemeClr val="tx1"/>
          </a:solidFill>
          <a:latin typeface="+mn-lt"/>
          <a:ea typeface="+mn-ea"/>
          <a:cs typeface="+mn-cs"/>
        </a:defRPr>
      </a:lvl1pPr>
      <a:lvl2pPr marL="342991" algn="l" defTabSz="342991" rtl="0" eaLnBrk="1" latinLnBrk="0" hangingPunct="1">
        <a:defRPr sz="1350" kern="1200">
          <a:solidFill>
            <a:schemeClr val="tx1"/>
          </a:solidFill>
          <a:latin typeface="+mn-lt"/>
          <a:ea typeface="+mn-ea"/>
          <a:cs typeface="+mn-cs"/>
        </a:defRPr>
      </a:lvl2pPr>
      <a:lvl3pPr marL="685983" algn="l" defTabSz="342991" rtl="0" eaLnBrk="1" latinLnBrk="0" hangingPunct="1">
        <a:defRPr sz="1350" kern="1200">
          <a:solidFill>
            <a:schemeClr val="tx1"/>
          </a:solidFill>
          <a:latin typeface="+mn-lt"/>
          <a:ea typeface="+mn-ea"/>
          <a:cs typeface="+mn-cs"/>
        </a:defRPr>
      </a:lvl3pPr>
      <a:lvl4pPr marL="1028974" algn="l" defTabSz="342991" rtl="0" eaLnBrk="1" latinLnBrk="0" hangingPunct="1">
        <a:defRPr sz="1350" kern="1200">
          <a:solidFill>
            <a:schemeClr val="tx1"/>
          </a:solidFill>
          <a:latin typeface="+mn-lt"/>
          <a:ea typeface="+mn-ea"/>
          <a:cs typeface="+mn-cs"/>
        </a:defRPr>
      </a:lvl4pPr>
      <a:lvl5pPr marL="1371966" algn="l" defTabSz="342991" rtl="0" eaLnBrk="1" latinLnBrk="0" hangingPunct="1">
        <a:defRPr sz="1350" kern="1200">
          <a:solidFill>
            <a:schemeClr val="tx1"/>
          </a:solidFill>
          <a:latin typeface="+mn-lt"/>
          <a:ea typeface="+mn-ea"/>
          <a:cs typeface="+mn-cs"/>
        </a:defRPr>
      </a:lvl5pPr>
      <a:lvl6pPr marL="1714957" algn="l" defTabSz="342991" rtl="0" eaLnBrk="1" latinLnBrk="0" hangingPunct="1">
        <a:defRPr sz="1350" kern="1200">
          <a:solidFill>
            <a:schemeClr val="tx1"/>
          </a:solidFill>
          <a:latin typeface="+mn-lt"/>
          <a:ea typeface="+mn-ea"/>
          <a:cs typeface="+mn-cs"/>
        </a:defRPr>
      </a:lvl6pPr>
      <a:lvl7pPr marL="2057949" algn="l" defTabSz="342991" rtl="0" eaLnBrk="1" latinLnBrk="0" hangingPunct="1">
        <a:defRPr sz="1350" kern="1200">
          <a:solidFill>
            <a:schemeClr val="tx1"/>
          </a:solidFill>
          <a:latin typeface="+mn-lt"/>
          <a:ea typeface="+mn-ea"/>
          <a:cs typeface="+mn-cs"/>
        </a:defRPr>
      </a:lvl7pPr>
      <a:lvl8pPr marL="2400940" algn="l" defTabSz="342991" rtl="0" eaLnBrk="1" latinLnBrk="0" hangingPunct="1">
        <a:defRPr sz="1350" kern="1200">
          <a:solidFill>
            <a:schemeClr val="tx1"/>
          </a:solidFill>
          <a:latin typeface="+mn-lt"/>
          <a:ea typeface="+mn-ea"/>
          <a:cs typeface="+mn-cs"/>
        </a:defRPr>
      </a:lvl8pPr>
      <a:lvl9pPr marL="2743932" algn="l" defTabSz="342991"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jobpol.b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jobpol.b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GPI.RecSel.Support.Ops@police.belgium.eu" TargetMode="External"/><Relationship Id="rId2" Type="http://schemas.openxmlformats.org/officeDocument/2006/relationships/hyperlink" Target="mailto:GPI.RecSel.SocProm@police.belgium.eu"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726831" y="593767"/>
            <a:ext cx="11043137" cy="5045034"/>
          </a:xfrm>
        </p:spPr>
        <p:txBody>
          <a:bodyPr/>
          <a:lstStyle/>
          <a:p>
            <a:endParaRPr lang="nl-NL" altLang="nl-BE" b="1" u="sng" dirty="0">
              <a:solidFill>
                <a:srgbClr val="FF0000"/>
              </a:solidFill>
            </a:endParaRPr>
          </a:p>
          <a:p>
            <a:pPr>
              <a:defRPr/>
            </a:pPr>
            <a:br>
              <a:rPr lang="nl-NL" altLang="nl-BE" b="1" dirty="0">
                <a:solidFill>
                  <a:srgbClr val="FF0000"/>
                </a:solidFill>
              </a:rPr>
            </a:br>
            <a:r>
              <a:rPr lang="nl-NL" altLang="nl-BE" sz="4000" b="1" dirty="0">
                <a:solidFill>
                  <a:schemeClr val="bg1"/>
                </a:solidFill>
              </a:rPr>
              <a:t>INFORMATIESESSIE </a:t>
            </a:r>
            <a:br>
              <a:rPr lang="nl-NL" altLang="nl-BE" b="1" dirty="0">
                <a:solidFill>
                  <a:schemeClr val="bg1"/>
                </a:solidFill>
              </a:rPr>
            </a:br>
            <a:r>
              <a:rPr lang="nl-NL" altLang="nl-BE" sz="3200" b="1" dirty="0">
                <a:solidFill>
                  <a:schemeClr val="bg1"/>
                </a:solidFill>
              </a:rPr>
              <a:t>Selectieprocedure voor bevordering naar een hoger niveau</a:t>
            </a:r>
            <a:br>
              <a:rPr lang="nl-NL" altLang="nl-BE" sz="3200" b="1" dirty="0">
                <a:solidFill>
                  <a:schemeClr val="bg1"/>
                </a:solidFill>
              </a:rPr>
            </a:br>
            <a:r>
              <a:rPr lang="nl-NL" altLang="nl-BE" sz="3200" b="1" dirty="0" err="1">
                <a:solidFill>
                  <a:schemeClr val="bg1"/>
                </a:solidFill>
              </a:rPr>
              <a:t>CALog</a:t>
            </a:r>
            <a:r>
              <a:rPr lang="nl-NL" altLang="nl-BE" sz="3200" b="1" dirty="0">
                <a:solidFill>
                  <a:schemeClr val="bg1"/>
                </a:solidFill>
              </a:rPr>
              <a:t> A – B – C </a:t>
            </a:r>
          </a:p>
          <a:p>
            <a:pPr>
              <a:defRPr/>
            </a:pPr>
            <a:r>
              <a:rPr lang="nl-NL" altLang="nl-BE" sz="3200" dirty="0">
                <a:solidFill>
                  <a:schemeClr val="bg1"/>
                </a:solidFill>
              </a:rPr>
              <a:t>sessie 2024 – 2025</a:t>
            </a:r>
            <a:br>
              <a:rPr lang="nl-NL" altLang="nl-BE" b="1" dirty="0">
                <a:solidFill>
                  <a:srgbClr val="FF0000"/>
                </a:solidFill>
              </a:rPr>
            </a:br>
            <a:r>
              <a:rPr lang="nl-BE" dirty="0">
                <a:solidFill>
                  <a:schemeClr val="bg1">
                    <a:lumMod val="95000"/>
                  </a:schemeClr>
                </a:solidFill>
                <a:ea typeface="ＭＳ Ｐゴシック" pitchFamily="-109" charset="-128"/>
              </a:rPr>
              <a:t>Federale Politie</a:t>
            </a:r>
          </a:p>
          <a:p>
            <a:pPr>
              <a:defRPr/>
            </a:pPr>
            <a:r>
              <a:rPr lang="nl-BE" dirty="0">
                <a:solidFill>
                  <a:schemeClr val="bg1">
                    <a:lumMod val="95000"/>
                  </a:schemeClr>
                </a:solidFill>
                <a:ea typeface="ＭＳ Ｐゴシック" pitchFamily="-109" charset="-128"/>
              </a:rPr>
              <a:t>Algemene Directie van het Middelenbeheer en de Informatie</a:t>
            </a:r>
          </a:p>
          <a:p>
            <a:pPr>
              <a:defRPr/>
            </a:pPr>
            <a:r>
              <a:rPr lang="nl-BE" dirty="0">
                <a:solidFill>
                  <a:schemeClr val="bg1">
                    <a:lumMod val="95000"/>
                  </a:schemeClr>
                </a:solidFill>
                <a:ea typeface="ＭＳ Ｐゴシック" pitchFamily="-109" charset="-128"/>
              </a:rPr>
              <a:t>Directie Personeel</a:t>
            </a:r>
          </a:p>
          <a:p>
            <a:pPr>
              <a:defRPr/>
            </a:pPr>
            <a:r>
              <a:rPr lang="nl-BE" sz="2800" b="1" dirty="0">
                <a:solidFill>
                  <a:schemeClr val="bg1">
                    <a:lumMod val="95000"/>
                  </a:schemeClr>
                </a:solidFill>
                <a:ea typeface="ＭＳ Ｐゴシック" pitchFamily="-109" charset="-128"/>
              </a:rPr>
              <a:t>Dienst Rekrutering en Selectie</a:t>
            </a:r>
          </a:p>
          <a:p>
            <a:br>
              <a:rPr lang="nl-NL" altLang="nl-BE" b="1" dirty="0"/>
            </a:br>
            <a:endParaRPr lang="en-US" dirty="0">
              <a:solidFill>
                <a:schemeClr val="bg1"/>
              </a:solidFill>
            </a:endParaRPr>
          </a:p>
        </p:txBody>
      </p:sp>
    </p:spTree>
    <p:extLst>
      <p:ext uri="{BB962C8B-B14F-4D97-AF65-F5344CB8AC3E}">
        <p14:creationId xmlns:p14="http://schemas.microsoft.com/office/powerpoint/2010/main" val="16635268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914400" y="2693988"/>
            <a:ext cx="10363200" cy="1470025"/>
          </a:xfrm>
        </p:spPr>
        <p:txBody>
          <a:bodyPr/>
          <a:lstStyle/>
          <a:p>
            <a:pPr defTabSz="342991" fontAlgn="auto">
              <a:spcAft>
                <a:spcPts val="0"/>
              </a:spcAft>
              <a:defRPr/>
            </a:pPr>
            <a:r>
              <a:rPr lang="nl-BE" sz="4400" cap="small" dirty="0">
                <a:solidFill>
                  <a:schemeClr val="bg1"/>
                </a:solidFill>
              </a:rPr>
              <a:t>3. Selectieproeven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5EC971-8669-9CD6-72FA-AB51418A667C}"/>
              </a:ext>
            </a:extLst>
          </p:cNvPr>
          <p:cNvSpPr>
            <a:spLocks noGrp="1"/>
          </p:cNvSpPr>
          <p:nvPr>
            <p:ph type="title"/>
          </p:nvPr>
        </p:nvSpPr>
        <p:spPr/>
        <p:txBody>
          <a:bodyPr/>
          <a:lstStyle/>
          <a:p>
            <a:r>
              <a:rPr lang="nl-BE" sz="3600" cap="small" dirty="0">
                <a:solidFill>
                  <a:srgbClr val="333399"/>
                </a:solidFill>
                <a:effectLst>
                  <a:outerShdw blurRad="38100" dist="38100" dir="2700000" algn="tl">
                    <a:srgbClr val="000000">
                      <a:alpha val="43137"/>
                    </a:srgbClr>
                  </a:outerShdw>
                </a:effectLst>
              </a:rPr>
              <a:t>Inhoud</a:t>
            </a:r>
            <a:endParaRPr lang="nl-BE" dirty="0"/>
          </a:p>
        </p:txBody>
      </p:sp>
      <p:sp>
        <p:nvSpPr>
          <p:cNvPr id="3" name="Tijdelijke aanduiding voor inhoud 2">
            <a:extLst>
              <a:ext uri="{FF2B5EF4-FFF2-40B4-BE49-F238E27FC236}">
                <a16:creationId xmlns:a16="http://schemas.microsoft.com/office/drawing/2014/main" id="{AE9CA06F-7F00-31D7-6143-98DF451D1A65}"/>
              </a:ext>
            </a:extLst>
          </p:cNvPr>
          <p:cNvSpPr>
            <a:spLocks noGrp="1"/>
          </p:cNvSpPr>
          <p:nvPr>
            <p:ph idx="1"/>
          </p:nvPr>
        </p:nvSpPr>
        <p:spPr/>
        <p:txBody>
          <a:bodyPr/>
          <a:lstStyle/>
          <a:p>
            <a:r>
              <a:rPr lang="nl-BE" sz="3200" dirty="0"/>
              <a:t>Beroepsproef </a:t>
            </a:r>
          </a:p>
          <a:p>
            <a:endParaRPr lang="nl-BE" sz="3200" dirty="0"/>
          </a:p>
          <a:p>
            <a:r>
              <a:rPr lang="nl-BE" sz="3200" dirty="0"/>
              <a:t>Persoonlijkheidsproef</a:t>
            </a:r>
          </a:p>
          <a:p>
            <a:pPr marL="0" indent="0">
              <a:buNone/>
            </a:pPr>
            <a:r>
              <a:rPr lang="nl-BE" sz="3200" dirty="0"/>
              <a:t>		</a:t>
            </a:r>
            <a:r>
              <a:rPr lang="fr-BE" sz="3200" dirty="0">
                <a:latin typeface="TheSans B5 Plain" charset="0"/>
                <a:cs typeface="TheSans B5 Plain" charset="0"/>
              </a:rPr>
              <a:t>☞</a:t>
            </a:r>
            <a:r>
              <a:rPr lang="nl-BE" sz="3200" dirty="0">
                <a:latin typeface="TheSans B5 Plain" charset="0"/>
                <a:cs typeface="TheSans B5 Plain" charset="0"/>
              </a:rPr>
              <a:t> geen selectiecommissie</a:t>
            </a:r>
            <a:endParaRPr lang="nl-BE" sz="3200" dirty="0"/>
          </a:p>
        </p:txBody>
      </p:sp>
    </p:spTree>
    <p:extLst>
      <p:ext uri="{BB962C8B-B14F-4D97-AF65-F5344CB8AC3E}">
        <p14:creationId xmlns:p14="http://schemas.microsoft.com/office/powerpoint/2010/main" val="2848673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3.1 Beroepsproef </a:t>
            </a:r>
          </a:p>
        </p:txBody>
      </p:sp>
      <p:sp>
        <p:nvSpPr>
          <p:cNvPr id="3" name="Tijdelijke aanduiding voor inhoud 2"/>
          <p:cNvSpPr>
            <a:spLocks noGrp="1"/>
          </p:cNvSpPr>
          <p:nvPr>
            <p:ph idx="1"/>
          </p:nvPr>
        </p:nvSpPr>
        <p:spPr>
          <a:xfrm>
            <a:off x="325464" y="1208868"/>
            <a:ext cx="11256936" cy="4917295"/>
          </a:xfrm>
        </p:spPr>
        <p:txBody>
          <a:bodyPr/>
          <a:lstStyle/>
          <a:p>
            <a:pPr marL="0" indent="0" defTabSz="342991" fontAlgn="auto">
              <a:spcBef>
                <a:spcPct val="50000"/>
              </a:spcBef>
              <a:spcAft>
                <a:spcPts val="0"/>
              </a:spcAft>
              <a:buNone/>
              <a:defRPr/>
            </a:pPr>
            <a:r>
              <a:rPr lang="nl-NL" altLang="nl-BE" sz="3600" dirty="0">
                <a:sym typeface="Wingdings" panose="05000000000000000000" pitchFamily="2" charset="2"/>
              </a:rPr>
              <a:t>2 </a:t>
            </a:r>
            <a:r>
              <a:rPr lang="nl-NL" altLang="nl-BE" sz="3600" dirty="0" err="1">
                <a:sym typeface="Wingdings" panose="05000000000000000000" pitchFamily="2" charset="2"/>
              </a:rPr>
              <a:t>subproeven</a:t>
            </a:r>
            <a:r>
              <a:rPr lang="nl-NL" altLang="nl-BE" sz="3600" dirty="0">
                <a:sym typeface="Wingdings" panose="05000000000000000000" pitchFamily="2" charset="2"/>
              </a:rPr>
              <a:t>:</a:t>
            </a:r>
          </a:p>
          <a:p>
            <a:pPr marL="0" indent="0" defTabSz="342991" fontAlgn="auto">
              <a:spcBef>
                <a:spcPct val="50000"/>
              </a:spcBef>
              <a:spcAft>
                <a:spcPts val="0"/>
              </a:spcAft>
              <a:buNone/>
              <a:defRPr/>
            </a:pPr>
            <a:endParaRPr lang="nl-NL" altLang="nl-BE" sz="3200" dirty="0">
              <a:sym typeface="Wingdings" panose="05000000000000000000" pitchFamily="2" charset="2"/>
            </a:endParaRPr>
          </a:p>
          <a:p>
            <a:pPr marL="257244" indent="-257244" defTabSz="342991" fontAlgn="auto">
              <a:spcBef>
                <a:spcPct val="50000"/>
              </a:spcBef>
              <a:spcAft>
                <a:spcPts val="0"/>
              </a:spcAft>
              <a:buFont typeface="Calibri" panose="020F0502020204030204" pitchFamily="34" charset="0"/>
              <a:buChar char="•"/>
              <a:defRPr/>
            </a:pPr>
            <a:r>
              <a:rPr lang="nl-NL" altLang="nl-BE" sz="3200" dirty="0">
                <a:sym typeface="Wingdings" panose="05000000000000000000" pitchFamily="2" charset="2"/>
              </a:rPr>
              <a:t>1</a:t>
            </a:r>
            <a:r>
              <a:rPr lang="nl-NL" altLang="nl-BE" sz="3200" baseline="30000" dirty="0">
                <a:sym typeface="Wingdings" panose="05000000000000000000" pitchFamily="2" charset="2"/>
              </a:rPr>
              <a:t>e</a:t>
            </a:r>
            <a:r>
              <a:rPr lang="nl-NL" altLang="nl-BE" sz="3200" dirty="0">
                <a:sym typeface="Wingdings" panose="05000000000000000000" pitchFamily="2" charset="2"/>
              </a:rPr>
              <a:t> </a:t>
            </a:r>
            <a:r>
              <a:rPr lang="nl-NL" altLang="nl-BE" sz="3200" dirty="0" err="1">
                <a:sym typeface="Wingdings" panose="05000000000000000000" pitchFamily="2" charset="2"/>
              </a:rPr>
              <a:t>subproef</a:t>
            </a:r>
            <a:r>
              <a:rPr lang="nl-NL" altLang="nl-BE" sz="3200" dirty="0">
                <a:sym typeface="Wingdings" panose="05000000000000000000" pitchFamily="2" charset="2"/>
              </a:rPr>
              <a:t> = </a:t>
            </a:r>
            <a:r>
              <a:rPr lang="nl-NL" altLang="nl-BE" sz="3200" b="1" dirty="0">
                <a:sym typeface="Wingdings" panose="05000000000000000000" pitchFamily="2" charset="2"/>
              </a:rPr>
              <a:t>kennis van de taal </a:t>
            </a:r>
          </a:p>
          <a:p>
            <a:pPr marL="257244" indent="-257244" defTabSz="342991" fontAlgn="auto">
              <a:spcBef>
                <a:spcPct val="50000"/>
              </a:spcBef>
              <a:spcAft>
                <a:spcPts val="0"/>
              </a:spcAft>
              <a:buFont typeface="Calibri" panose="020F0502020204030204" pitchFamily="34" charset="0"/>
              <a:buChar char="•"/>
              <a:defRPr/>
            </a:pPr>
            <a:endParaRPr lang="nl-NL" altLang="nl-BE" sz="3200" dirty="0">
              <a:sym typeface="Wingdings" panose="05000000000000000000" pitchFamily="2" charset="2"/>
            </a:endParaRPr>
          </a:p>
          <a:p>
            <a:pPr marL="257244" indent="-257244" defTabSz="342991" fontAlgn="auto">
              <a:spcBef>
                <a:spcPct val="50000"/>
              </a:spcBef>
              <a:spcAft>
                <a:spcPts val="0"/>
              </a:spcAft>
              <a:buFont typeface="Calibri" panose="020F0502020204030204" pitchFamily="34" charset="0"/>
              <a:buChar char="•"/>
              <a:defRPr/>
            </a:pPr>
            <a:r>
              <a:rPr lang="nl-NL" altLang="nl-BE" sz="3200" dirty="0">
                <a:sym typeface="Wingdings" panose="05000000000000000000" pitchFamily="2" charset="2"/>
              </a:rPr>
              <a:t>2</a:t>
            </a:r>
            <a:r>
              <a:rPr lang="nl-NL" altLang="nl-BE" sz="3200" baseline="30000" dirty="0">
                <a:sym typeface="Wingdings" panose="05000000000000000000" pitchFamily="2" charset="2"/>
              </a:rPr>
              <a:t>e</a:t>
            </a:r>
            <a:r>
              <a:rPr lang="nl-NL" altLang="nl-BE" sz="3200" dirty="0">
                <a:sym typeface="Wingdings" panose="05000000000000000000" pitchFamily="2" charset="2"/>
              </a:rPr>
              <a:t> </a:t>
            </a:r>
            <a:r>
              <a:rPr lang="nl-NL" altLang="nl-BE" sz="3200" dirty="0" err="1">
                <a:sym typeface="Wingdings" panose="05000000000000000000" pitchFamily="2" charset="2"/>
              </a:rPr>
              <a:t>subproef</a:t>
            </a:r>
            <a:r>
              <a:rPr lang="nl-NL" altLang="nl-BE" sz="3200" dirty="0">
                <a:sym typeface="Wingdings" panose="05000000000000000000" pitchFamily="2" charset="2"/>
              </a:rPr>
              <a:t> = </a:t>
            </a:r>
            <a:r>
              <a:rPr lang="nl-NL" altLang="nl-BE" sz="3200" b="1" dirty="0">
                <a:sym typeface="Wingdings" panose="05000000000000000000" pitchFamily="2" charset="2"/>
              </a:rPr>
              <a:t>beroepskennis</a:t>
            </a:r>
          </a:p>
          <a:p>
            <a:pPr marL="257244" indent="-257244" defTabSz="342991" fontAlgn="auto">
              <a:spcBef>
                <a:spcPct val="50000"/>
              </a:spcBef>
              <a:spcAft>
                <a:spcPts val="0"/>
              </a:spcAft>
              <a:buFont typeface="Calibri" panose="020F0502020204030204" pitchFamily="34" charset="0"/>
              <a:buChar char="•"/>
              <a:defRPr/>
            </a:pPr>
            <a:endParaRPr lang="nl-NL" altLang="nl-BE" sz="3200" b="1" dirty="0">
              <a:sym typeface="Wingdings" panose="05000000000000000000" pitchFamily="2" charset="2"/>
            </a:endParaRPr>
          </a:p>
          <a:p>
            <a:pPr marL="257244" indent="-257244" defTabSz="342991" fontAlgn="auto">
              <a:spcBef>
                <a:spcPct val="50000"/>
              </a:spcBef>
              <a:spcAft>
                <a:spcPts val="0"/>
              </a:spcAft>
              <a:buFont typeface="Calibri" panose="020F0502020204030204" pitchFamily="34" charset="0"/>
              <a:buChar char="•"/>
              <a:defRPr/>
            </a:pPr>
            <a:endParaRPr lang="nl-NL" altLang="nl-BE" sz="3200" b="1" dirty="0">
              <a:sym typeface="Wingdings" panose="05000000000000000000" pitchFamily="2" charset="2"/>
            </a:endParaRPr>
          </a:p>
          <a:p>
            <a:pPr marL="342991" lvl="1" indent="0" defTabSz="342991" fontAlgn="auto">
              <a:spcBef>
                <a:spcPct val="50000"/>
              </a:spcBef>
              <a:spcAft>
                <a:spcPts val="0"/>
              </a:spcAft>
              <a:buNone/>
              <a:defRPr/>
            </a:pPr>
            <a:endParaRPr lang="nl-NL" altLang="nl-BE" i="1" dirty="0">
              <a:sym typeface="Wingdings" panose="05000000000000000000" pitchFamily="2" charset="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Kennis van de taal </a:t>
            </a:r>
          </a:p>
        </p:txBody>
      </p:sp>
      <p:sp>
        <p:nvSpPr>
          <p:cNvPr id="9" name="Tijdelijke aanduiding voor inhoud 8"/>
          <p:cNvSpPr>
            <a:spLocks noGrp="1"/>
          </p:cNvSpPr>
          <p:nvPr>
            <p:ph idx="1"/>
          </p:nvPr>
        </p:nvSpPr>
        <p:spPr>
          <a:xfrm>
            <a:off x="609600" y="1289211"/>
            <a:ext cx="10972800" cy="4525963"/>
          </a:xfrm>
        </p:spPr>
        <p:txBody>
          <a:bodyPr/>
          <a:lstStyle/>
          <a:p>
            <a:pPr marL="0" indent="0" defTabSz="342991" fontAlgn="auto">
              <a:spcAft>
                <a:spcPts val="0"/>
              </a:spcAft>
              <a:buNone/>
              <a:defRPr/>
            </a:pPr>
            <a:r>
              <a:rPr lang="nl-BE" sz="3200" b="1" dirty="0"/>
              <a:t>Niveau A:</a:t>
            </a:r>
            <a:r>
              <a:rPr lang="nl-BE" sz="3200" dirty="0"/>
              <a:t> </a:t>
            </a:r>
            <a:r>
              <a:rPr lang="nl-BE" sz="2800" b="1" dirty="0"/>
              <a:t>c</a:t>
            </a:r>
            <a:r>
              <a:rPr lang="nl-BE" altLang="nl-BE" sz="2800" b="1" dirty="0"/>
              <a:t>ommentaarverhandeling</a:t>
            </a:r>
            <a:br>
              <a:rPr lang="nl-BE" altLang="nl-BE" sz="2800" dirty="0"/>
            </a:br>
            <a:r>
              <a:rPr lang="nl-BE" altLang="nl-BE" sz="2800" dirty="0"/>
              <a:t>&gt; vorm = structuur, stijl, taal </a:t>
            </a:r>
            <a:br>
              <a:rPr lang="nl-BE" altLang="nl-BE" sz="2800" dirty="0"/>
            </a:br>
            <a:r>
              <a:rPr lang="nl-BE" altLang="nl-BE" sz="2800" dirty="0"/>
              <a:t>&gt; inhoud = titel, inleiding, opbouw, conclusie </a:t>
            </a:r>
            <a:br>
              <a:rPr lang="nl-BE" altLang="nl-BE" sz="2800" dirty="0"/>
            </a:br>
            <a:endParaRPr lang="nl-BE" altLang="nl-BE" sz="2800" dirty="0"/>
          </a:p>
          <a:p>
            <a:pPr marL="0" indent="0" defTabSz="342991" fontAlgn="auto">
              <a:spcAft>
                <a:spcPts val="0"/>
              </a:spcAft>
              <a:buNone/>
              <a:defRPr/>
            </a:pPr>
            <a:endParaRPr lang="nl-BE" altLang="nl-BE" sz="3200" dirty="0"/>
          </a:p>
          <a:p>
            <a:pPr marL="0" indent="0">
              <a:buNone/>
            </a:pPr>
            <a:r>
              <a:rPr lang="nl-BE" altLang="nl-BE" sz="3200" b="1" dirty="0"/>
              <a:t>Niveau B EN C: </a:t>
            </a:r>
            <a:r>
              <a:rPr lang="fr-BE" altLang="nl-BE" sz="2800" b="1" dirty="0" err="1"/>
              <a:t>geïnformatiseerde</a:t>
            </a:r>
            <a:r>
              <a:rPr lang="fr-BE" altLang="nl-BE" sz="2800" b="1" dirty="0"/>
              <a:t> test </a:t>
            </a:r>
            <a:br>
              <a:rPr lang="fr-BE" altLang="nl-BE" sz="2800" dirty="0"/>
            </a:br>
            <a:r>
              <a:rPr lang="fr-BE" altLang="nl-BE" sz="2800" dirty="0"/>
              <a:t>&gt; </a:t>
            </a:r>
            <a:r>
              <a:rPr lang="fr-BE" altLang="nl-BE" sz="2800" dirty="0" err="1"/>
              <a:t>begrijpend</a:t>
            </a:r>
            <a:r>
              <a:rPr lang="fr-BE" altLang="nl-BE" sz="2800" dirty="0"/>
              <a:t> </a:t>
            </a:r>
            <a:r>
              <a:rPr lang="fr-BE" altLang="nl-BE" sz="2800" dirty="0" err="1"/>
              <a:t>lezen</a:t>
            </a:r>
            <a:r>
              <a:rPr lang="fr-BE" altLang="nl-BE" sz="2800" dirty="0"/>
              <a:t>, </a:t>
            </a:r>
            <a:r>
              <a:rPr lang="fr-BE" altLang="nl-BE" sz="2800" dirty="0" err="1"/>
              <a:t>begrijpend</a:t>
            </a:r>
            <a:r>
              <a:rPr lang="fr-BE" altLang="nl-BE" sz="2800" dirty="0"/>
              <a:t> </a:t>
            </a:r>
            <a:r>
              <a:rPr lang="fr-BE" altLang="nl-BE" sz="2800" dirty="0" err="1"/>
              <a:t>luisteren</a:t>
            </a:r>
            <a:r>
              <a:rPr lang="fr-BE" altLang="nl-BE" sz="2800" dirty="0"/>
              <a:t>, </a:t>
            </a:r>
            <a:r>
              <a:rPr lang="fr-BE" altLang="nl-BE" sz="2800" dirty="0" err="1"/>
              <a:t>woordenschat</a:t>
            </a:r>
            <a:r>
              <a:rPr lang="fr-BE" altLang="nl-BE" sz="2800" dirty="0"/>
              <a:t> en </a:t>
            </a:r>
            <a:r>
              <a:rPr lang="fr-BE" altLang="nl-BE" sz="2800" dirty="0" err="1"/>
              <a:t>grammatica</a:t>
            </a:r>
            <a:r>
              <a:rPr lang="fr-BE" altLang="nl-BE" sz="2800" dirty="0"/>
              <a:t> </a:t>
            </a:r>
            <a:endParaRPr lang="en-US" sz="2800" dirty="0">
              <a:ea typeface="Calibri"/>
              <a:cs typeface="Calibri"/>
            </a:endParaRPr>
          </a:p>
          <a:p>
            <a:pPr marL="0" indent="0" algn="ctr">
              <a:buNone/>
            </a:pPr>
            <a:r>
              <a:rPr lang="fr-BE" sz="3600" dirty="0">
                <a:latin typeface="TheSans B5 Plain" charset="0"/>
                <a:cs typeface="TheSans B5 Plain" charset="0"/>
              </a:rPr>
              <a:t>☞ </a:t>
            </a:r>
            <a:r>
              <a:rPr lang="fr-BE" dirty="0">
                <a:latin typeface="TheSans B5 Plain" charset="0"/>
                <a:cs typeface="TheSans B5 Plain" charset="0"/>
              </a:rPr>
              <a:t>Tip: </a:t>
            </a:r>
            <a:r>
              <a:rPr lang="fr-BE" dirty="0" err="1">
                <a:latin typeface="TheSans B5 Plain" charset="0"/>
                <a:cs typeface="TheSans B5 Plain" charset="0"/>
              </a:rPr>
              <a:t>bereid</a:t>
            </a:r>
            <a:r>
              <a:rPr lang="fr-BE" dirty="0">
                <a:latin typeface="TheSans B5 Plain" charset="0"/>
                <a:cs typeface="TheSans B5 Plain" charset="0"/>
              </a:rPr>
              <a:t> je </a:t>
            </a:r>
            <a:r>
              <a:rPr lang="fr-BE" dirty="0" err="1">
                <a:latin typeface="TheSans B5 Plain" charset="0"/>
                <a:cs typeface="TheSans B5 Plain" charset="0"/>
              </a:rPr>
              <a:t>voor</a:t>
            </a:r>
            <a:r>
              <a:rPr lang="fr-BE" dirty="0">
                <a:latin typeface="TheSans B5 Plain" charset="0"/>
                <a:cs typeface="TheSans B5 Plain" charset="0"/>
              </a:rPr>
              <a:t> op de </a:t>
            </a:r>
            <a:r>
              <a:rPr lang="fr-BE" dirty="0" err="1">
                <a:latin typeface="TheSans B5 Plain" charset="0"/>
                <a:cs typeface="TheSans B5 Plain" charset="0"/>
              </a:rPr>
              <a:t>taaltest</a:t>
            </a:r>
            <a:r>
              <a:rPr lang="fr-BE" dirty="0">
                <a:latin typeface="TheSans B5 Plain" charset="0"/>
                <a:cs typeface="TheSans B5 Plain" charset="0"/>
              </a:rPr>
              <a:t> op </a:t>
            </a:r>
            <a:r>
              <a:rPr lang="fr-BE" dirty="0">
                <a:latin typeface="TheSans B5 Plain" charset="0"/>
                <a:cs typeface="TheSans B5 Plain" charset="0"/>
                <a:hlinkClick r:id="rId3"/>
              </a:rPr>
              <a:t>www.jobpol.be</a:t>
            </a:r>
            <a:r>
              <a:rPr lang="fr-BE" dirty="0">
                <a:latin typeface="TheSans B5 Plain" charset="0"/>
                <a:cs typeface="TheSans B5 Plain" charset="0"/>
              </a:rPr>
              <a:t> (</a:t>
            </a:r>
            <a:r>
              <a:rPr lang="fr-BE" dirty="0" err="1">
                <a:latin typeface="TheSans B5 Plain" charset="0"/>
                <a:cs typeface="TheSans B5 Plain" charset="0"/>
              </a:rPr>
              <a:t>demo</a:t>
            </a:r>
            <a:r>
              <a:rPr lang="fr-BE" dirty="0">
                <a:latin typeface="TheSans B5 Plain" charset="0"/>
                <a:cs typeface="TheSans B5 Plain" charset="0"/>
              </a:rPr>
              <a:t>)</a:t>
            </a:r>
          </a:p>
          <a:p>
            <a:pPr marL="0" indent="0">
              <a:buNone/>
            </a:pPr>
            <a:br>
              <a:rPr lang="fr-BE" altLang="nl-BE" sz="2800" dirty="0">
                <a:highlight>
                  <a:srgbClr val="FFFF00"/>
                </a:highlight>
              </a:rPr>
            </a:br>
            <a:endParaRPr lang="fr-BE" altLang="nl-BE" sz="2101" dirty="0"/>
          </a:p>
          <a:p>
            <a:pPr marL="557361" lvl="1" indent="-214370" defTabSz="342991" fontAlgn="auto">
              <a:spcAft>
                <a:spcPts val="0"/>
              </a:spcAft>
              <a:buFont typeface="Arial"/>
              <a:buChar char="–"/>
              <a:defRPr/>
            </a:pPr>
            <a:endParaRPr lang="nl-BE" altLang="nl-BE" sz="2101" dirty="0"/>
          </a:p>
          <a:p>
            <a:pPr marL="0" indent="0" defTabSz="342991" fontAlgn="auto">
              <a:spcAft>
                <a:spcPts val="0"/>
              </a:spcAft>
              <a:buFont typeface="Arial"/>
              <a:buNone/>
              <a:defRPr/>
            </a:pPr>
            <a:endParaRPr lang="nl-BE" sz="240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Beroepskennis </a:t>
            </a:r>
          </a:p>
        </p:txBody>
      </p:sp>
      <p:sp>
        <p:nvSpPr>
          <p:cNvPr id="9" name="Tijdelijke aanduiding voor inhoud 8"/>
          <p:cNvSpPr>
            <a:spLocks noGrp="1"/>
          </p:cNvSpPr>
          <p:nvPr>
            <p:ph idx="1"/>
          </p:nvPr>
        </p:nvSpPr>
        <p:spPr>
          <a:xfrm>
            <a:off x="126124" y="1150883"/>
            <a:ext cx="12065876" cy="5707117"/>
          </a:xfrm>
        </p:spPr>
        <p:txBody>
          <a:bodyPr/>
          <a:lstStyle/>
          <a:p>
            <a:pPr marL="42874" indent="0" defTabSz="342991" fontAlgn="auto">
              <a:spcAft>
                <a:spcPts val="0"/>
              </a:spcAft>
              <a:buNone/>
              <a:defRPr/>
            </a:pPr>
            <a:r>
              <a:rPr lang="nl-BE" altLang="nl-BE" sz="2800" dirty="0"/>
              <a:t>2 domeinen: </a:t>
            </a:r>
          </a:p>
          <a:p>
            <a:pPr marL="557361" lvl="1" indent="-214370" defTabSz="342991" fontAlgn="auto">
              <a:spcBef>
                <a:spcPct val="50000"/>
              </a:spcBef>
              <a:spcAft>
                <a:spcPts val="0"/>
              </a:spcAft>
              <a:buFont typeface="Calibri" panose="020F0502020204030204" pitchFamily="34" charset="0"/>
              <a:buChar char="•"/>
              <a:defRPr/>
            </a:pPr>
            <a:r>
              <a:rPr lang="nl-NL" altLang="nl-BE" sz="2800" dirty="0">
                <a:sym typeface="Wingdings" panose="05000000000000000000" pitchFamily="2" charset="2"/>
              </a:rPr>
              <a:t> domein 1 : </a:t>
            </a:r>
            <a:r>
              <a:rPr lang="nl-NL" altLang="nl-BE" sz="2800" b="1" dirty="0">
                <a:sym typeface="Wingdings" panose="05000000000000000000" pitchFamily="2" charset="2"/>
              </a:rPr>
              <a:t>wettelijk kader</a:t>
            </a:r>
          </a:p>
          <a:p>
            <a:pPr marL="557361" lvl="1" indent="-214370" defTabSz="342991" fontAlgn="auto">
              <a:spcBef>
                <a:spcPct val="50000"/>
              </a:spcBef>
              <a:spcAft>
                <a:spcPts val="0"/>
              </a:spcAft>
              <a:buFont typeface="Calibri" panose="020F0502020204030204" pitchFamily="34" charset="0"/>
              <a:buChar char="•"/>
              <a:defRPr/>
            </a:pPr>
            <a:r>
              <a:rPr lang="nl-NL" altLang="nl-BE" sz="2800" dirty="0">
                <a:sym typeface="Wingdings" panose="05000000000000000000" pitchFamily="2" charset="2"/>
              </a:rPr>
              <a:t> domein 2 : </a:t>
            </a:r>
            <a:r>
              <a:rPr lang="nl-NL" altLang="nl-BE" sz="2800" b="1" dirty="0">
                <a:sym typeface="Wingdings" panose="05000000000000000000" pitchFamily="2" charset="2"/>
              </a:rPr>
              <a:t>beheer en ontwikkeling</a:t>
            </a:r>
          </a:p>
          <a:p>
            <a:pPr marL="342991" lvl="1" indent="0" defTabSz="342991" fontAlgn="auto">
              <a:spcBef>
                <a:spcPct val="50000"/>
              </a:spcBef>
              <a:spcAft>
                <a:spcPts val="0"/>
              </a:spcAft>
              <a:buNone/>
              <a:defRPr/>
            </a:pPr>
            <a:r>
              <a:rPr lang="fr-BE" sz="4400" dirty="0">
                <a:latin typeface="TheSans B5 Plain" charset="0"/>
                <a:cs typeface="TheSans B5 Plain" charset="0"/>
              </a:rPr>
              <a:t>☞</a:t>
            </a:r>
            <a:r>
              <a:rPr lang="nl-NL" altLang="nl-BE" sz="2800" dirty="0">
                <a:sym typeface="Wingdings" panose="05000000000000000000" pitchFamily="2" charset="2"/>
              </a:rPr>
              <a:t> </a:t>
            </a:r>
            <a:r>
              <a:rPr lang="nl-NL" altLang="nl-BE" sz="2600" dirty="0">
                <a:sym typeface="Wingdings" panose="05000000000000000000" pitchFamily="2" charset="2"/>
              </a:rPr>
              <a:t>(Half)open vragen en meerkeuzevragen</a:t>
            </a:r>
            <a:br>
              <a:rPr lang="nl-BE" altLang="nl-BE" sz="2600" dirty="0">
                <a:sym typeface="Wingdings" panose="05000000000000000000" pitchFamily="2" charset="2"/>
              </a:rPr>
            </a:br>
            <a:endParaRPr lang="nl-BE" sz="2800" b="1" u="sng" dirty="0"/>
          </a:p>
          <a:p>
            <a:pPr marL="0" indent="0">
              <a:buNone/>
            </a:pPr>
            <a:r>
              <a:rPr lang="nl-BE" sz="2600" b="1" dirty="0"/>
              <a:t>Voorbeeld</a:t>
            </a:r>
            <a:r>
              <a:rPr lang="nl-BE" sz="2800" b="1" u="sng" dirty="0"/>
              <a:t> </a:t>
            </a:r>
            <a:br>
              <a:rPr lang="nl-BE" b="1" u="sng" dirty="0"/>
            </a:br>
            <a:r>
              <a:rPr lang="nl-BE" b="1" u="sng" dirty="0"/>
              <a:t>VRAAG</a:t>
            </a:r>
            <a:r>
              <a:rPr lang="nl-BE" dirty="0"/>
              <a:t>: Som de drie machten van de Natie op. In welke wettekst is er sprake van deze machten? (/2) </a:t>
            </a:r>
            <a:r>
              <a:rPr lang="nl-BE" i="1" dirty="0"/>
              <a:t>Wetgevende, uitvoerende en rechterlijke macht - De Grondwet</a:t>
            </a:r>
          </a:p>
          <a:p>
            <a:pPr marL="0" indent="0">
              <a:buNone/>
            </a:pPr>
            <a:br>
              <a:rPr lang="nl-BE" sz="2800" i="1" dirty="0"/>
            </a:br>
            <a:endParaRPr lang="nl-BE" sz="2800" i="1" dirty="0">
              <a:highlight>
                <a:srgbClr val="FFFF00"/>
              </a:highlight>
            </a:endParaRPr>
          </a:p>
        </p:txBody>
      </p:sp>
    </p:spTree>
    <p:extLst>
      <p:ext uri="{BB962C8B-B14F-4D97-AF65-F5344CB8AC3E}">
        <p14:creationId xmlns:p14="http://schemas.microsoft.com/office/powerpoint/2010/main" val="2257413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Praktisch </a:t>
            </a:r>
          </a:p>
        </p:txBody>
      </p:sp>
      <p:sp>
        <p:nvSpPr>
          <p:cNvPr id="3" name="Tijdelijke aanduiding voor inhoud 2"/>
          <p:cNvSpPr>
            <a:spLocks noGrp="1"/>
          </p:cNvSpPr>
          <p:nvPr>
            <p:ph idx="1"/>
          </p:nvPr>
        </p:nvSpPr>
        <p:spPr>
          <a:xfrm>
            <a:off x="270933" y="1417638"/>
            <a:ext cx="11709257" cy="5165724"/>
          </a:xfrm>
        </p:spPr>
        <p:txBody>
          <a:bodyPr/>
          <a:lstStyle/>
          <a:p>
            <a:pPr marL="257244" indent="-257244" defTabSz="342991" fontAlgn="auto">
              <a:spcAft>
                <a:spcPts val="0"/>
              </a:spcAft>
              <a:buFont typeface="Arial"/>
              <a:buChar char="•"/>
              <a:defRPr/>
            </a:pPr>
            <a:r>
              <a:rPr lang="nl-BE" sz="3200" b="1" dirty="0"/>
              <a:t>Plaats</a:t>
            </a:r>
            <a:r>
              <a:rPr lang="nl-BE" sz="3200" dirty="0"/>
              <a:t>: Zaal Messina &amp; Canadian (Etterbeek - Géruzet)</a:t>
            </a:r>
          </a:p>
          <a:p>
            <a:pPr marL="0" indent="0" defTabSz="342991" fontAlgn="auto">
              <a:spcAft>
                <a:spcPts val="0"/>
              </a:spcAft>
              <a:buNone/>
              <a:defRPr/>
            </a:pPr>
            <a:endParaRPr lang="nl-BE" sz="3200" dirty="0"/>
          </a:p>
          <a:p>
            <a:pPr marL="257244" indent="-257244" defTabSz="342991" fontAlgn="auto">
              <a:spcAft>
                <a:spcPts val="0"/>
              </a:spcAft>
              <a:buFont typeface="Arial"/>
              <a:buChar char="•"/>
              <a:defRPr/>
            </a:pPr>
            <a:r>
              <a:rPr lang="nl-BE" sz="3200" b="1" dirty="0"/>
              <a:t>Datum</a:t>
            </a:r>
            <a:r>
              <a:rPr lang="nl-BE" sz="3200" dirty="0"/>
              <a:t>: (in principe) </a:t>
            </a:r>
            <a:r>
              <a:rPr lang="nl-BE" sz="3200" b="1" dirty="0"/>
              <a:t>4 juni 2024</a:t>
            </a:r>
            <a:br>
              <a:rPr lang="nl-BE" sz="3200" dirty="0"/>
            </a:br>
            <a:r>
              <a:rPr lang="nl-BE" sz="3200" dirty="0"/>
              <a:t>&gt; </a:t>
            </a:r>
            <a:r>
              <a:rPr lang="nl-BE" sz="3200" b="1" dirty="0"/>
              <a:t>beroepskennis</a:t>
            </a:r>
            <a:r>
              <a:rPr lang="nl-BE" sz="3200" dirty="0"/>
              <a:t> op 4 juni 2024 voor niveau A, B en C </a:t>
            </a:r>
            <a:r>
              <a:rPr lang="nl-BE" dirty="0"/>
              <a:t>(dus voor iedereen)</a:t>
            </a:r>
            <a:br>
              <a:rPr lang="nl-BE" sz="3200" dirty="0"/>
            </a:br>
            <a:r>
              <a:rPr lang="nl-BE" sz="3200" dirty="0"/>
              <a:t>&gt; </a:t>
            </a:r>
            <a:r>
              <a:rPr lang="nl-BE" sz="3200" b="1" dirty="0"/>
              <a:t>taalkennis</a:t>
            </a:r>
            <a:r>
              <a:rPr lang="nl-BE" sz="3200" dirty="0"/>
              <a:t> op 4 juni voor niveau A (commentaar) en voor niveau B en C (geïnformatiseerde test) op een nog te bepalen datum</a:t>
            </a:r>
            <a:endParaRPr lang="nl-BE" sz="3200" b="1" dirty="0"/>
          </a:p>
          <a:p>
            <a:pPr marL="0" indent="0" defTabSz="342991" fontAlgn="auto">
              <a:spcAft>
                <a:spcPts val="0"/>
              </a:spcAft>
              <a:buNone/>
              <a:defRPr/>
            </a:pPr>
            <a:endParaRPr lang="nl-BE" sz="240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Slagingsdrempel</a:t>
            </a:r>
          </a:p>
        </p:txBody>
      </p:sp>
      <p:sp>
        <p:nvSpPr>
          <p:cNvPr id="3" name="Tijdelijke aanduiding voor inhoud 2"/>
          <p:cNvSpPr>
            <a:spLocks noGrp="1"/>
          </p:cNvSpPr>
          <p:nvPr>
            <p:ph idx="1"/>
          </p:nvPr>
        </p:nvSpPr>
        <p:spPr>
          <a:xfrm>
            <a:off x="609599" y="1166018"/>
            <a:ext cx="10972800" cy="4525963"/>
          </a:xfrm>
        </p:spPr>
        <p:txBody>
          <a:bodyPr/>
          <a:lstStyle/>
          <a:p>
            <a:pPr marL="609600" indent="-609600" algn="ctr" defTabSz="342991" fontAlgn="auto">
              <a:spcAft>
                <a:spcPts val="0"/>
              </a:spcAft>
              <a:buFont typeface="Arial" panose="020B0604020202020204" pitchFamily="34" charset="0"/>
              <a:buAutoNum type="arabicPeriod"/>
              <a:defRPr/>
            </a:pPr>
            <a:r>
              <a:rPr lang="fr-BE" altLang="nl-BE" sz="2800" dirty="0" err="1"/>
              <a:t>Kennis</a:t>
            </a:r>
            <a:r>
              <a:rPr lang="fr-BE" altLang="nl-BE" sz="2800" dirty="0"/>
              <a:t> van de </a:t>
            </a:r>
            <a:r>
              <a:rPr lang="fr-BE" altLang="nl-BE" sz="2800" dirty="0" err="1"/>
              <a:t>taal</a:t>
            </a:r>
            <a:r>
              <a:rPr lang="fr-BE" altLang="nl-BE" sz="2800" dirty="0"/>
              <a:t> : </a:t>
            </a:r>
            <a:r>
              <a:rPr lang="fr-BE" altLang="nl-BE" sz="2800" b="1" dirty="0"/>
              <a:t>T-score 40</a:t>
            </a:r>
            <a:br>
              <a:rPr lang="fr-BE" altLang="nl-BE" sz="2800" dirty="0"/>
            </a:br>
            <a:endParaRPr lang="fr-BE" altLang="nl-BE" sz="2800" dirty="0"/>
          </a:p>
          <a:p>
            <a:pPr marL="609600" indent="-609600" algn="ctr" defTabSz="342991" fontAlgn="auto">
              <a:spcAft>
                <a:spcPts val="0"/>
              </a:spcAft>
              <a:buFont typeface="Arial" panose="020B0604020202020204" pitchFamily="34" charset="0"/>
              <a:buAutoNum type="arabicPeriod"/>
              <a:defRPr/>
            </a:pPr>
            <a:r>
              <a:rPr lang="fr-BE" altLang="nl-BE" sz="2800" dirty="0" err="1"/>
              <a:t>Beroepskennis</a:t>
            </a:r>
            <a:r>
              <a:rPr lang="fr-BE" altLang="nl-BE" sz="2800" dirty="0"/>
              <a:t> : </a:t>
            </a:r>
            <a:r>
              <a:rPr lang="fr-BE" altLang="nl-BE" sz="2800" b="1" dirty="0"/>
              <a:t>T-score 40</a:t>
            </a:r>
          </a:p>
          <a:p>
            <a:pPr marL="0" indent="0" defTabSz="342991" fontAlgn="auto">
              <a:spcAft>
                <a:spcPts val="0"/>
              </a:spcAft>
              <a:buFont typeface="Arial"/>
              <a:buNone/>
              <a:defRPr/>
            </a:pPr>
            <a:endParaRPr lang="en-US" altLang="nl-BE" dirty="0">
              <a:solidFill>
                <a:srgbClr val="FF3300"/>
              </a:solidFill>
            </a:endParaRPr>
          </a:p>
          <a:p>
            <a:pPr marL="0" indent="0" defTabSz="342991" fontAlgn="auto">
              <a:spcAft>
                <a:spcPts val="0"/>
              </a:spcAft>
              <a:buFont typeface="Arial"/>
              <a:buNone/>
              <a:defRPr/>
            </a:pPr>
            <a:endParaRPr lang="en-US" altLang="nl-BE" b="1" dirty="0"/>
          </a:p>
          <a:p>
            <a:pPr marL="0" indent="0" algn="ctr" defTabSz="342991" fontAlgn="auto">
              <a:spcAft>
                <a:spcPts val="0"/>
              </a:spcAft>
              <a:buFont typeface="Arial"/>
              <a:buNone/>
              <a:defRPr/>
            </a:pPr>
            <a:br>
              <a:rPr lang="en-US" altLang="nl-BE" b="1" dirty="0"/>
            </a:br>
            <a:r>
              <a:rPr lang="en-US" altLang="nl-BE" sz="2800" b="1" dirty="0" err="1"/>
              <a:t>Klassement</a:t>
            </a:r>
            <a:r>
              <a:rPr lang="en-US" altLang="nl-BE" b="1" dirty="0"/>
              <a:t> </a:t>
            </a:r>
          </a:p>
          <a:p>
            <a:pPr marL="0" indent="0" algn="ctr" defTabSz="342991" fontAlgn="auto">
              <a:spcAft>
                <a:spcPts val="0"/>
              </a:spcAft>
              <a:buFont typeface="Arial"/>
              <a:buNone/>
              <a:defRPr/>
            </a:pPr>
            <a:r>
              <a:rPr lang="en-US" altLang="nl-BE" sz="2000" dirty="0"/>
              <a:t>score van de </a:t>
            </a:r>
            <a:r>
              <a:rPr lang="en-US" altLang="nl-BE" sz="2000" dirty="0" err="1"/>
              <a:t>subproef</a:t>
            </a:r>
            <a:r>
              <a:rPr lang="en-US" altLang="nl-BE" sz="2000" dirty="0"/>
              <a:t> </a:t>
            </a:r>
            <a:r>
              <a:rPr lang="en-US" altLang="nl-BE" sz="2000" dirty="0" err="1"/>
              <a:t>beroepskennis</a:t>
            </a:r>
            <a:r>
              <a:rPr lang="en-US" altLang="nl-BE" sz="2000" dirty="0"/>
              <a:t>  X 2 </a:t>
            </a:r>
          </a:p>
          <a:p>
            <a:pPr marL="0" indent="0" algn="ctr" defTabSz="342991" fontAlgn="auto">
              <a:spcAft>
                <a:spcPts val="0"/>
              </a:spcAft>
              <a:buFont typeface="Arial"/>
              <a:buNone/>
              <a:defRPr/>
            </a:pPr>
            <a:r>
              <a:rPr lang="en-US" altLang="nl-BE" sz="2000" dirty="0"/>
              <a:t>+ </a:t>
            </a:r>
          </a:p>
          <a:p>
            <a:pPr marL="0" indent="0" algn="ctr" defTabSz="342991" fontAlgn="auto">
              <a:spcAft>
                <a:spcPts val="0"/>
              </a:spcAft>
              <a:buFont typeface="Arial"/>
              <a:buNone/>
              <a:defRPr/>
            </a:pPr>
            <a:r>
              <a:rPr lang="en-US" altLang="nl-BE" sz="2000" dirty="0"/>
              <a:t>score van de </a:t>
            </a:r>
            <a:r>
              <a:rPr lang="en-US" altLang="nl-BE" sz="2000" dirty="0" err="1"/>
              <a:t>subproef</a:t>
            </a:r>
            <a:r>
              <a:rPr lang="en-US" altLang="nl-BE" sz="2000" dirty="0"/>
              <a:t> </a:t>
            </a:r>
            <a:r>
              <a:rPr lang="en-US" altLang="nl-BE" sz="2000" dirty="0" err="1"/>
              <a:t>kennis</a:t>
            </a:r>
            <a:r>
              <a:rPr lang="en-US" altLang="nl-BE" sz="2000" dirty="0"/>
              <a:t> van de taal</a:t>
            </a:r>
            <a:endParaRPr lang="fr-BE" altLang="nl-BE" sz="2000" dirty="0"/>
          </a:p>
          <a:p>
            <a:pPr marL="257244" indent="-257244" defTabSz="342991" fontAlgn="auto">
              <a:spcBef>
                <a:spcPct val="50000"/>
              </a:spcBef>
              <a:spcAft>
                <a:spcPts val="0"/>
              </a:spcAft>
              <a:buFont typeface="Calibri" panose="020F0502020204030204" pitchFamily="34" charset="0"/>
              <a:buChar char="•"/>
              <a:defRPr/>
            </a:pPr>
            <a:endParaRPr lang="nl-NL" altLang="nl-BE" i="1" dirty="0">
              <a:sym typeface="Wingdings" panose="05000000000000000000" pitchFamily="2" charset="2"/>
            </a:endParaRPr>
          </a:p>
        </p:txBody>
      </p:sp>
      <p:sp>
        <p:nvSpPr>
          <p:cNvPr id="4" name="Pijl links 3">
            <a:extLst>
              <a:ext uri="{FF2B5EF4-FFF2-40B4-BE49-F238E27FC236}">
                <a16:creationId xmlns:a16="http://schemas.microsoft.com/office/drawing/2014/main" id="{DB9A1EBE-41E4-9E99-5650-AD94E2D47FEF}"/>
              </a:ext>
            </a:extLst>
          </p:cNvPr>
          <p:cNvSpPr/>
          <p:nvPr/>
        </p:nvSpPr>
        <p:spPr>
          <a:xfrm rot="5400000">
            <a:off x="5708541" y="2946359"/>
            <a:ext cx="774915" cy="71292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T-score</a:t>
            </a:r>
          </a:p>
        </p:txBody>
      </p:sp>
      <p:pic>
        <p:nvPicPr>
          <p:cNvPr id="16386" name="Picture 4"/>
          <p:cNvPicPr>
            <a:picLocks noGrp="1" noChangeAspect="1" noChangeArrowheads="1"/>
          </p:cNvPicPr>
          <p:nvPr>
            <p:ph idx="1"/>
          </p:nvPr>
        </p:nvPicPr>
        <p:blipFill>
          <a:blip r:embed="rId2"/>
          <a:srcRect/>
          <a:stretch>
            <a:fillRect/>
          </a:stretch>
        </p:blipFill>
        <p:spPr bwMode="auto">
          <a:xfrm>
            <a:off x="4052888" y="1525588"/>
            <a:ext cx="4086225" cy="3409950"/>
          </a:xfrm>
          <a:noFill/>
          <a:ln>
            <a:miter lim="800000"/>
            <a:headEnd/>
            <a:tailEnd/>
          </a:ln>
        </p:spPr>
      </p:pic>
      <p:sp>
        <p:nvSpPr>
          <p:cNvPr id="16387" name="Text Box 6"/>
          <p:cNvSpPr txBox="1">
            <a:spLocks noChangeArrowheads="1"/>
          </p:cNvSpPr>
          <p:nvPr/>
        </p:nvSpPr>
        <p:spPr bwMode="auto">
          <a:xfrm>
            <a:off x="4589463" y="4967288"/>
            <a:ext cx="1474787" cy="457200"/>
          </a:xfrm>
          <a:prstGeom prst="rect">
            <a:avLst/>
          </a:prstGeom>
          <a:noFill/>
          <a:ln w="9525">
            <a:noFill/>
            <a:miter lim="800000"/>
            <a:headEnd/>
            <a:tailEnd/>
          </a:ln>
        </p:spPr>
        <p:txBody>
          <a:bodyPr>
            <a:spAutoFit/>
          </a:bodyPr>
          <a:lstStyle/>
          <a:p>
            <a:pPr algn="ctr">
              <a:spcBef>
                <a:spcPct val="50000"/>
              </a:spcBef>
            </a:pPr>
            <a:r>
              <a:rPr lang="fr-BE" altLang="nl-BE" sz="1200">
                <a:solidFill>
                  <a:srgbClr val="FF0000"/>
                </a:solidFill>
                <a:ea typeface="MS PGothic" pitchFamily="34" charset="-128"/>
              </a:rPr>
              <a:t>T-score 40 (slagingsdrempel)</a:t>
            </a:r>
            <a:endParaRPr lang="en-US" altLang="nl-BE" sz="1200">
              <a:solidFill>
                <a:srgbClr val="FF0000"/>
              </a:solidFill>
              <a:ea typeface="MS PGothic" pitchFamily="34" charset="-128"/>
            </a:endParaRPr>
          </a:p>
        </p:txBody>
      </p:sp>
      <p:sp>
        <p:nvSpPr>
          <p:cNvPr id="16388" name="Line 7"/>
          <p:cNvSpPr>
            <a:spLocks noChangeShapeType="1"/>
          </p:cNvSpPr>
          <p:nvPr/>
        </p:nvSpPr>
        <p:spPr bwMode="auto">
          <a:xfrm flipV="1">
            <a:off x="5599113" y="1525588"/>
            <a:ext cx="0" cy="3455987"/>
          </a:xfrm>
          <a:prstGeom prst="line">
            <a:avLst/>
          </a:prstGeom>
          <a:noFill/>
          <a:ln w="19050">
            <a:solidFill>
              <a:schemeClr val="tx1"/>
            </a:solidFill>
            <a:round/>
            <a:headEnd/>
            <a:tailEnd/>
          </a:ln>
        </p:spPr>
        <p:txBody>
          <a:bodyPr/>
          <a:lstStyle/>
          <a:p>
            <a:endParaRPr lang="fr-FR"/>
          </a:p>
        </p:txBody>
      </p:sp>
      <p:sp>
        <p:nvSpPr>
          <p:cNvPr id="16389" name="Line 5"/>
          <p:cNvSpPr>
            <a:spLocks noChangeShapeType="1"/>
          </p:cNvSpPr>
          <p:nvPr/>
        </p:nvSpPr>
        <p:spPr bwMode="auto">
          <a:xfrm>
            <a:off x="6127750" y="1393825"/>
            <a:ext cx="0" cy="3816350"/>
          </a:xfrm>
          <a:prstGeom prst="line">
            <a:avLst/>
          </a:prstGeom>
          <a:noFill/>
          <a:ln w="9525">
            <a:solidFill>
              <a:schemeClr val="tx1"/>
            </a:solidFill>
            <a:round/>
            <a:headEnd/>
            <a:tailEnd/>
          </a:ln>
        </p:spPr>
        <p:txBody>
          <a:bodyPr/>
          <a:lstStyle/>
          <a:p>
            <a:endParaRPr lang="fr-FR"/>
          </a:p>
        </p:txBody>
      </p:sp>
      <p:sp>
        <p:nvSpPr>
          <p:cNvPr id="16390" name="Text Box 4"/>
          <p:cNvSpPr txBox="1">
            <a:spLocks noChangeArrowheads="1"/>
          </p:cNvSpPr>
          <p:nvPr/>
        </p:nvSpPr>
        <p:spPr bwMode="auto">
          <a:xfrm>
            <a:off x="6064250" y="5243513"/>
            <a:ext cx="957263" cy="274637"/>
          </a:xfrm>
          <a:prstGeom prst="rect">
            <a:avLst/>
          </a:prstGeom>
          <a:noFill/>
          <a:ln w="9525">
            <a:noFill/>
            <a:miter lim="800000"/>
            <a:headEnd/>
            <a:tailEnd/>
          </a:ln>
        </p:spPr>
        <p:txBody>
          <a:bodyPr>
            <a:spAutoFit/>
          </a:bodyPr>
          <a:lstStyle/>
          <a:p>
            <a:pPr>
              <a:spcBef>
                <a:spcPct val="50000"/>
              </a:spcBef>
            </a:pPr>
            <a:r>
              <a:rPr lang="fr-BE" altLang="nl-BE" sz="1200">
                <a:solidFill>
                  <a:schemeClr val="accent1"/>
                </a:solidFill>
                <a:ea typeface="MS PGothic" pitchFamily="34" charset="-128"/>
              </a:rPr>
              <a:t>T-score 50</a:t>
            </a:r>
            <a:endParaRPr lang="en-US" altLang="nl-BE" sz="1200">
              <a:solidFill>
                <a:schemeClr val="accent1"/>
              </a:solidFill>
              <a:ea typeface="MS PGothic" pitchFamily="34"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Resultaten &amp; Feedback</a:t>
            </a:r>
          </a:p>
        </p:txBody>
      </p:sp>
      <p:sp>
        <p:nvSpPr>
          <p:cNvPr id="3" name="Tijdelijke aanduiding voor inhoud 2"/>
          <p:cNvSpPr>
            <a:spLocks noGrp="1"/>
          </p:cNvSpPr>
          <p:nvPr>
            <p:ph idx="1"/>
          </p:nvPr>
        </p:nvSpPr>
        <p:spPr>
          <a:xfrm>
            <a:off x="609600" y="1600200"/>
            <a:ext cx="10972800" cy="4525963"/>
          </a:xfrm>
        </p:spPr>
        <p:txBody>
          <a:bodyPr/>
          <a:lstStyle/>
          <a:p>
            <a:pPr>
              <a:defRPr/>
            </a:pPr>
            <a:r>
              <a:rPr lang="nl-BE" sz="3200" b="1" dirty="0"/>
              <a:t>Resultaten</a:t>
            </a:r>
            <a:r>
              <a:rPr lang="nl-BE" sz="3200" dirty="0"/>
              <a:t> worden na de beroepsproef overgemaakt aan:</a:t>
            </a:r>
          </a:p>
          <a:p>
            <a:pPr lvl="1">
              <a:defRPr/>
            </a:pPr>
            <a:r>
              <a:rPr lang="nl-BE" sz="2800" dirty="0"/>
              <a:t> Kandidaten</a:t>
            </a:r>
          </a:p>
          <a:p>
            <a:pPr lvl="1">
              <a:defRPr/>
            </a:pPr>
            <a:r>
              <a:rPr lang="nl-BE" sz="2800" dirty="0"/>
              <a:t> KC of directeur</a:t>
            </a:r>
          </a:p>
          <a:p>
            <a:pPr marL="0" indent="0">
              <a:buFont typeface="Arial" panose="020B0604020202020204" pitchFamily="34" charset="0"/>
              <a:buNone/>
              <a:defRPr/>
            </a:pPr>
            <a:r>
              <a:rPr lang="nl-BE" sz="2800" dirty="0"/>
              <a:t>		</a:t>
            </a:r>
            <a:endParaRPr lang="nl-BE" sz="2800" dirty="0">
              <a:highlight>
                <a:srgbClr val="FFFF00"/>
              </a:highlight>
            </a:endParaRPr>
          </a:p>
          <a:p>
            <a:pPr>
              <a:defRPr/>
            </a:pPr>
            <a:r>
              <a:rPr lang="nl-BE" sz="3200" b="1" dirty="0"/>
              <a:t>Feedback</a:t>
            </a:r>
            <a:r>
              <a:rPr lang="nl-BE" sz="3200" dirty="0"/>
              <a:t> niet geslaagde kandidaten (</a:t>
            </a:r>
            <a:r>
              <a:rPr lang="fr-BE" sz="3200" dirty="0">
                <a:latin typeface="TheSans B5 Plain" charset="0"/>
                <a:cs typeface="TheSans B5 Plain" charset="0"/>
              </a:rPr>
              <a:t>☞ </a:t>
            </a:r>
            <a:r>
              <a:rPr lang="fr-BE" sz="3200" dirty="0" err="1">
                <a:latin typeface="TheSans B5 Plain" charset="0"/>
                <a:cs typeface="TheSans B5 Plain" charset="0"/>
              </a:rPr>
              <a:t>aanvragen</a:t>
            </a:r>
            <a:r>
              <a:rPr lang="fr-BE" sz="3200" dirty="0">
                <a:latin typeface="TheSans B5 Plain" charset="0"/>
                <a:cs typeface="TheSans B5 Plain" charset="0"/>
              </a:rPr>
              <a:t>)</a:t>
            </a:r>
            <a:endParaRPr lang="nl-BE" sz="3200" dirty="0"/>
          </a:p>
          <a:p>
            <a:pPr marL="157083" indent="0" defTabSz="342991" fontAlgn="auto">
              <a:spcAft>
                <a:spcPts val="0"/>
              </a:spcAft>
              <a:buFont typeface="Arial"/>
              <a:buNone/>
              <a:defRPr/>
            </a:pPr>
            <a:endParaRPr lang="nl-BE" altLang="nl-BE" sz="240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535112"/>
          </a:xfrm>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3.2 Persoonlijkheidsproef</a:t>
            </a:r>
            <a:br>
              <a:rPr lang="nl-BE" sz="4000" cap="small" dirty="0"/>
            </a:br>
            <a:endParaRPr lang="nl-BE" sz="4000" i="1" dirty="0"/>
          </a:p>
        </p:txBody>
      </p:sp>
      <p:sp>
        <p:nvSpPr>
          <p:cNvPr id="3" name="Tijdelijke aanduiding voor inhoud 2"/>
          <p:cNvSpPr>
            <a:spLocks noGrp="1"/>
          </p:cNvSpPr>
          <p:nvPr>
            <p:ph idx="1"/>
          </p:nvPr>
        </p:nvSpPr>
        <p:spPr>
          <a:xfrm>
            <a:off x="397934" y="1301750"/>
            <a:ext cx="10972800" cy="4525963"/>
          </a:xfrm>
        </p:spPr>
        <p:txBody>
          <a:bodyPr/>
          <a:lstStyle/>
          <a:p>
            <a:pPr marL="0" indent="0" defTabSz="342991" fontAlgn="auto">
              <a:spcAft>
                <a:spcPts val="0"/>
              </a:spcAft>
              <a:buNone/>
              <a:defRPr/>
            </a:pPr>
            <a:endParaRPr lang="fr-BE" altLang="nl-BE" dirty="0"/>
          </a:p>
          <a:p>
            <a:pPr defTabSz="342991" fontAlgn="auto">
              <a:spcAft>
                <a:spcPts val="0"/>
              </a:spcAft>
              <a:buFont typeface="Arial" panose="020B0604020202020204" pitchFamily="34" charset="0"/>
              <a:buChar char="•"/>
              <a:defRPr/>
            </a:pPr>
            <a:r>
              <a:rPr lang="fr-BE" altLang="nl-BE" sz="3200" dirty="0" err="1"/>
              <a:t>Enkel</a:t>
            </a:r>
            <a:r>
              <a:rPr lang="fr-BE" altLang="nl-BE" sz="3200" dirty="0"/>
              <a:t> </a:t>
            </a:r>
            <a:r>
              <a:rPr lang="fr-BE" altLang="nl-BE" sz="3200" dirty="0" err="1"/>
              <a:t>voor</a:t>
            </a:r>
            <a:r>
              <a:rPr lang="fr-BE" altLang="nl-BE" sz="3200" dirty="0"/>
              <a:t> de </a:t>
            </a:r>
            <a:r>
              <a:rPr lang="fr-BE" altLang="nl-BE" sz="3200" dirty="0" err="1"/>
              <a:t>kandidaten</a:t>
            </a:r>
            <a:r>
              <a:rPr lang="fr-BE" altLang="nl-BE" sz="3200" dirty="0"/>
              <a:t> </a:t>
            </a:r>
            <a:r>
              <a:rPr lang="fr-BE" altLang="nl-BE" sz="3200" b="1" dirty="0" err="1"/>
              <a:t>geslaagd</a:t>
            </a:r>
            <a:r>
              <a:rPr lang="fr-BE" altLang="nl-BE" sz="3200" dirty="0"/>
              <a:t> op de </a:t>
            </a:r>
            <a:r>
              <a:rPr lang="fr-BE" altLang="nl-BE" sz="3200" dirty="0" err="1"/>
              <a:t>beroepsproef</a:t>
            </a:r>
            <a:r>
              <a:rPr lang="fr-BE" altLang="nl-BE" sz="3200" dirty="0"/>
              <a:t> </a:t>
            </a:r>
          </a:p>
          <a:p>
            <a:pPr defTabSz="342991" fontAlgn="auto">
              <a:spcAft>
                <a:spcPts val="0"/>
              </a:spcAft>
              <a:buFont typeface="Arial" panose="020B0604020202020204" pitchFamily="34" charset="0"/>
              <a:buChar char="•"/>
              <a:defRPr/>
            </a:pPr>
            <a:r>
              <a:rPr lang="fr-BE" altLang="nl-BE" sz="3200" b="1" dirty="0" err="1"/>
              <a:t>Enkel</a:t>
            </a:r>
            <a:r>
              <a:rPr lang="fr-BE" altLang="nl-BE" sz="3200" b="1" dirty="0"/>
              <a:t> </a:t>
            </a:r>
            <a:r>
              <a:rPr lang="fr-BE" altLang="nl-BE" sz="3200" b="1" dirty="0" err="1"/>
              <a:t>voor</a:t>
            </a:r>
            <a:r>
              <a:rPr lang="fr-BE" altLang="nl-BE" sz="3200" b="1" dirty="0"/>
              <a:t> </a:t>
            </a:r>
            <a:r>
              <a:rPr lang="fr-BE" altLang="nl-BE" sz="3200" b="1" dirty="0" err="1"/>
              <a:t>kandidaten</a:t>
            </a:r>
            <a:r>
              <a:rPr lang="fr-BE" altLang="nl-BE" sz="3200" b="1" dirty="0"/>
              <a:t> niveau A &amp; B </a:t>
            </a:r>
          </a:p>
          <a:p>
            <a:pPr marL="257244" indent="-257244" defTabSz="342991" fontAlgn="auto">
              <a:spcAft>
                <a:spcPts val="0"/>
              </a:spcAft>
              <a:buFont typeface="Arial"/>
              <a:buChar char="•"/>
              <a:defRPr/>
            </a:pPr>
            <a:r>
              <a:rPr lang="fr-BE" altLang="nl-BE" sz="3200" dirty="0" err="1"/>
              <a:t>Uitnodiging</a:t>
            </a:r>
            <a:r>
              <a:rPr lang="fr-BE" altLang="nl-BE" sz="3200" dirty="0"/>
              <a:t> (in principe) op basis van het </a:t>
            </a:r>
            <a:r>
              <a:rPr lang="fr-BE" altLang="nl-BE" sz="3200" dirty="0" err="1"/>
              <a:t>klassement</a:t>
            </a:r>
            <a:r>
              <a:rPr lang="fr-BE" altLang="nl-BE" sz="3200" dirty="0"/>
              <a:t> (en het </a:t>
            </a:r>
            <a:r>
              <a:rPr lang="fr-BE" altLang="nl-BE" sz="3200" dirty="0" err="1"/>
              <a:t>aantal</a:t>
            </a:r>
            <a:r>
              <a:rPr lang="fr-BE" altLang="nl-BE" sz="3200" dirty="0"/>
              <a:t> </a:t>
            </a:r>
            <a:r>
              <a:rPr lang="fr-BE" altLang="nl-BE" sz="3200" dirty="0" err="1"/>
              <a:t>uit</a:t>
            </a:r>
            <a:r>
              <a:rPr lang="fr-BE" altLang="nl-BE" sz="3200" dirty="0"/>
              <a:t> te </a:t>
            </a:r>
            <a:r>
              <a:rPr lang="fr-BE" altLang="nl-BE" sz="3200" dirty="0" err="1"/>
              <a:t>reiken</a:t>
            </a:r>
            <a:r>
              <a:rPr lang="fr-BE" altLang="nl-BE" sz="3200" dirty="0"/>
              <a:t> </a:t>
            </a:r>
            <a:r>
              <a:rPr lang="fr-BE" altLang="nl-BE" sz="3200" dirty="0" err="1"/>
              <a:t>brevetten</a:t>
            </a:r>
            <a:r>
              <a:rPr lang="fr-BE" altLang="nl-BE" sz="3200" dirty="0"/>
              <a:t>)</a:t>
            </a:r>
          </a:p>
          <a:p>
            <a:pPr marL="257244" indent="-257244" defTabSz="342991" fontAlgn="auto">
              <a:spcAft>
                <a:spcPts val="0"/>
              </a:spcAft>
              <a:buFont typeface="Arial"/>
              <a:buChar char="•"/>
              <a:defRPr/>
            </a:pPr>
            <a:r>
              <a:rPr lang="fr-BE" altLang="nl-BE" sz="3200" dirty="0"/>
              <a:t>1/2</a:t>
            </a:r>
            <a:r>
              <a:rPr lang="fr-BE" altLang="nl-BE" sz="3200" baseline="30000" dirty="0"/>
              <a:t>e</a:t>
            </a:r>
            <a:r>
              <a:rPr lang="fr-BE" altLang="nl-BE" sz="3200" dirty="0"/>
              <a:t>  dag (Etterbeek of </a:t>
            </a:r>
            <a:r>
              <a:rPr lang="fr-BE" altLang="nl-BE" sz="3200" dirty="0" err="1"/>
              <a:t>eventueel</a:t>
            </a:r>
            <a:r>
              <a:rPr lang="fr-BE" altLang="nl-BE" sz="3200" dirty="0"/>
              <a:t> </a:t>
            </a:r>
            <a:r>
              <a:rPr lang="fr-BE" altLang="nl-BE" sz="3200" dirty="0" err="1"/>
              <a:t>andere</a:t>
            </a:r>
            <a:r>
              <a:rPr lang="fr-BE" altLang="nl-BE" sz="3200" dirty="0"/>
              <a:t> </a:t>
            </a:r>
            <a:r>
              <a:rPr lang="fr-BE" altLang="nl-BE" sz="3200" dirty="0" err="1"/>
              <a:t>locatie</a:t>
            </a:r>
            <a:r>
              <a:rPr lang="fr-BE" altLang="nl-BE" sz="3200" dirty="0"/>
              <a:t>) PLUS op </a:t>
            </a:r>
            <a:r>
              <a:rPr lang="fr-BE" altLang="nl-BE" sz="3200" dirty="0" err="1"/>
              <a:t>voorhand</a:t>
            </a:r>
            <a:r>
              <a:rPr lang="fr-BE" altLang="nl-BE" sz="3200" dirty="0"/>
              <a:t> </a:t>
            </a:r>
            <a:r>
              <a:rPr lang="fr-BE" altLang="nl-BE" sz="3200" dirty="0" err="1"/>
              <a:t>thuis</a:t>
            </a:r>
            <a:r>
              <a:rPr lang="fr-BE" altLang="nl-BE" sz="3200" dirty="0"/>
              <a:t> </a:t>
            </a:r>
          </a:p>
          <a:p>
            <a:pPr marL="257244" indent="-257244" defTabSz="342991" fontAlgn="auto">
              <a:spcAft>
                <a:spcPts val="0"/>
              </a:spcAft>
              <a:buFont typeface="Arial"/>
              <a:buChar char="•"/>
              <a:defRPr/>
            </a:pPr>
            <a:endParaRPr lang="fr-BE" altLang="nl-BE" dirty="0">
              <a:highlight>
                <a:srgbClr val="FFFF00"/>
              </a:highlight>
            </a:endParaRPr>
          </a:p>
          <a:p>
            <a:pPr marL="257244" indent="-257244" defTabSz="342991" fontAlgn="auto">
              <a:spcAft>
                <a:spcPts val="0"/>
              </a:spcAft>
              <a:buFont typeface="Arial"/>
              <a:buChar char="•"/>
              <a:defRPr/>
            </a:pPr>
            <a:endParaRPr lang="fr-BE" altLang="nl-BE" dirty="0">
              <a:highlight>
                <a:srgbClr val="FFFF00"/>
              </a:highlight>
            </a:endParaRPr>
          </a:p>
          <a:p>
            <a:pPr marL="257244" indent="-257244" defTabSz="342991" fontAlgn="auto">
              <a:spcAft>
                <a:spcPts val="0"/>
              </a:spcAft>
              <a:buFont typeface="Arial"/>
              <a:buChar char="•"/>
              <a:defRPr/>
            </a:pPr>
            <a:endParaRPr lang="fr-BE" altLang="nl-BE" dirty="0"/>
          </a:p>
          <a:p>
            <a:pPr marL="499983" indent="-342900" defTabSz="342991" fontAlgn="auto">
              <a:spcAft>
                <a:spcPts val="0"/>
              </a:spcAft>
              <a:buFont typeface="Arial"/>
              <a:buChar char="•"/>
              <a:defRPr/>
            </a:pPr>
            <a:endParaRPr lang="nl-BE" altLang="nl-BE" sz="240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6513F3-BA05-46DC-A32F-30F65297C894}"/>
              </a:ext>
            </a:extLst>
          </p:cNvPr>
          <p:cNvSpPr>
            <a:spLocks noGrp="1"/>
          </p:cNvSpPr>
          <p:nvPr>
            <p:ph type="title"/>
          </p:nvPr>
        </p:nvSpPr>
        <p:spPr/>
        <p:txBody>
          <a:bodyPr/>
          <a:lstStyle/>
          <a:p>
            <a:r>
              <a:rPr lang="nl-BE" sz="3200" cap="small" dirty="0">
                <a:solidFill>
                  <a:srgbClr val="333399"/>
                </a:solidFill>
                <a:effectLst>
                  <a:outerShdw blurRad="38100" dist="38100" dir="2700000" algn="tl">
                    <a:srgbClr val="000000">
                      <a:alpha val="43137"/>
                    </a:srgbClr>
                  </a:outerShdw>
                </a:effectLst>
              </a:rPr>
              <a:t>Praktische afspraken </a:t>
            </a:r>
            <a:endParaRPr lang="nl-BE" b="1" dirty="0">
              <a:solidFill>
                <a:srgbClr val="002060"/>
              </a:solidFill>
            </a:endParaRPr>
          </a:p>
        </p:txBody>
      </p:sp>
      <p:sp>
        <p:nvSpPr>
          <p:cNvPr id="3" name="Tijdelijke aanduiding voor inhoud 2">
            <a:extLst>
              <a:ext uri="{FF2B5EF4-FFF2-40B4-BE49-F238E27FC236}">
                <a16:creationId xmlns:a16="http://schemas.microsoft.com/office/drawing/2014/main" id="{5EC49D94-EBAE-4A05-908F-2BDA8F80407B}"/>
              </a:ext>
            </a:extLst>
          </p:cNvPr>
          <p:cNvSpPr>
            <a:spLocks noGrp="1"/>
          </p:cNvSpPr>
          <p:nvPr>
            <p:ph idx="1"/>
          </p:nvPr>
        </p:nvSpPr>
        <p:spPr>
          <a:xfrm>
            <a:off x="599610" y="1546202"/>
            <a:ext cx="10969943" cy="4525963"/>
          </a:xfrm>
        </p:spPr>
        <p:txBody>
          <a:bodyPr/>
          <a:lstStyle/>
          <a:p>
            <a:r>
              <a:rPr lang="nl-BE" dirty="0"/>
              <a:t>Tijdens de presentatie:                       &amp;</a:t>
            </a:r>
          </a:p>
          <a:p>
            <a:endParaRPr lang="nl-BE" dirty="0"/>
          </a:p>
          <a:p>
            <a:endParaRPr lang="nl-BE" dirty="0"/>
          </a:p>
          <a:p>
            <a:r>
              <a:rPr lang="nl-BE" dirty="0"/>
              <a:t> Vragen?              via de chat (of na de presentatie mondeling)</a:t>
            </a:r>
          </a:p>
          <a:p>
            <a:endParaRPr lang="nl-BE" dirty="0"/>
          </a:p>
          <a:p>
            <a:pPr marL="0" indent="0">
              <a:buNone/>
            </a:pPr>
            <a:endParaRPr lang="nl-BE" dirty="0"/>
          </a:p>
          <a:p>
            <a:r>
              <a:rPr lang="nl-BE" dirty="0"/>
              <a:t>Geen opname</a:t>
            </a:r>
          </a:p>
        </p:txBody>
      </p:sp>
      <p:pic>
        <p:nvPicPr>
          <p:cNvPr id="5" name="Graphic 4" descr="Luidspreker dempen met effen opvulling">
            <a:extLst>
              <a:ext uri="{FF2B5EF4-FFF2-40B4-BE49-F238E27FC236}">
                <a16:creationId xmlns:a16="http://schemas.microsoft.com/office/drawing/2014/main" id="{38C498B1-5A48-4564-AA42-F375547DE27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914704" y="1546202"/>
            <a:ext cx="714427" cy="714427"/>
          </a:xfrm>
          <a:prstGeom prst="rect">
            <a:avLst/>
          </a:prstGeom>
        </p:spPr>
      </p:pic>
      <p:pic>
        <p:nvPicPr>
          <p:cNvPr id="7" name="Graphic 6" descr="Videocamera met effen opvulling">
            <a:extLst>
              <a:ext uri="{FF2B5EF4-FFF2-40B4-BE49-F238E27FC236}">
                <a16:creationId xmlns:a16="http://schemas.microsoft.com/office/drawing/2014/main" id="{472AB3DE-0AF5-42A8-8317-E0C5F42B485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323547" y="1446214"/>
            <a:ext cx="914400" cy="914400"/>
          </a:xfrm>
          <a:prstGeom prst="rect">
            <a:avLst/>
          </a:prstGeom>
        </p:spPr>
      </p:pic>
      <p:pic>
        <p:nvPicPr>
          <p:cNvPr id="9" name="Graphic 8" descr="Sluiten silhouet">
            <a:extLst>
              <a:ext uri="{FF2B5EF4-FFF2-40B4-BE49-F238E27FC236}">
                <a16:creationId xmlns:a16="http://schemas.microsoft.com/office/drawing/2014/main" id="{F62C9FFE-B1F8-4270-B7A6-2CC3A7BCD80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055721" y="1318165"/>
            <a:ext cx="1450053" cy="1450053"/>
          </a:xfrm>
          <a:prstGeom prst="rect">
            <a:avLst/>
          </a:prstGeom>
        </p:spPr>
      </p:pic>
      <p:pic>
        <p:nvPicPr>
          <p:cNvPr id="11" name="Graphic 10" descr="Pijl-rechts met effen opvulling">
            <a:extLst>
              <a:ext uri="{FF2B5EF4-FFF2-40B4-BE49-F238E27FC236}">
                <a16:creationId xmlns:a16="http://schemas.microsoft.com/office/drawing/2014/main" id="{ACF7732C-E355-428B-BFA0-83BB3FF3E164}"/>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032346" y="2718620"/>
            <a:ext cx="914400" cy="914400"/>
          </a:xfrm>
          <a:prstGeom prst="rect">
            <a:avLst/>
          </a:prstGeom>
        </p:spPr>
      </p:pic>
      <p:pic>
        <p:nvPicPr>
          <p:cNvPr id="13" name="Graphic 12" descr="Chatten met effen opvulling">
            <a:extLst>
              <a:ext uri="{FF2B5EF4-FFF2-40B4-BE49-F238E27FC236}">
                <a16:creationId xmlns:a16="http://schemas.microsoft.com/office/drawing/2014/main" id="{AA57424B-7122-4130-A8B4-6528E533325A}"/>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8629687" y="2694040"/>
            <a:ext cx="914400" cy="914400"/>
          </a:xfrm>
          <a:prstGeom prst="rect">
            <a:avLst/>
          </a:prstGeom>
        </p:spPr>
      </p:pic>
    </p:spTree>
    <p:extLst>
      <p:ext uri="{BB962C8B-B14F-4D97-AF65-F5344CB8AC3E}">
        <p14:creationId xmlns:p14="http://schemas.microsoft.com/office/powerpoint/2010/main" val="3565679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535112"/>
          </a:xfrm>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Inhoud</a:t>
            </a:r>
            <a:endParaRPr lang="nl-BE" sz="4000" i="1" dirty="0">
              <a:solidFill>
                <a:srgbClr val="333399"/>
              </a:solidFill>
              <a:effectLst>
                <a:outerShdw blurRad="38100" dist="38100" dir="2700000" algn="tl">
                  <a:srgbClr val="000000">
                    <a:alpha val="43137"/>
                  </a:srgbClr>
                </a:outerShdw>
              </a:effectLst>
            </a:endParaRPr>
          </a:p>
        </p:txBody>
      </p:sp>
      <p:sp>
        <p:nvSpPr>
          <p:cNvPr id="3" name="Tijdelijke aanduiding voor inhoud 2"/>
          <p:cNvSpPr>
            <a:spLocks noGrp="1"/>
          </p:cNvSpPr>
          <p:nvPr>
            <p:ph idx="1"/>
          </p:nvPr>
        </p:nvSpPr>
        <p:spPr>
          <a:xfrm>
            <a:off x="796925" y="1510242"/>
            <a:ext cx="10972800" cy="4525963"/>
          </a:xfrm>
        </p:spPr>
        <p:txBody>
          <a:bodyPr/>
          <a:lstStyle/>
          <a:p>
            <a:pPr marL="609600" indent="-609600">
              <a:buFont typeface="Times New Roman" panose="02020603050405020304" pitchFamily="18" charset="0"/>
              <a:buChar char="•"/>
            </a:pPr>
            <a:r>
              <a:rPr lang="fr-BE" altLang="nl-BE" sz="3200" dirty="0" err="1"/>
              <a:t>Inventaris</a:t>
            </a:r>
            <a:r>
              <a:rPr lang="fr-BE" altLang="nl-BE" sz="3200" dirty="0"/>
              <a:t> </a:t>
            </a:r>
            <a:r>
              <a:rPr lang="fr-BE" altLang="nl-BE" sz="3200" dirty="0" err="1"/>
              <a:t>gedragstendenzen</a:t>
            </a:r>
            <a:r>
              <a:rPr lang="fr-BE" altLang="nl-BE" sz="3200" dirty="0"/>
              <a:t> (= online) </a:t>
            </a:r>
          </a:p>
          <a:p>
            <a:pPr marL="609600" indent="-609600">
              <a:buFont typeface="Times New Roman" panose="02020603050405020304" pitchFamily="18" charset="0"/>
              <a:buChar char="•"/>
            </a:pPr>
            <a:r>
              <a:rPr lang="fr-BE" altLang="nl-BE" sz="3200" dirty="0" err="1"/>
              <a:t>Motivatievragenlijst</a:t>
            </a:r>
            <a:r>
              <a:rPr lang="fr-BE" altLang="nl-BE" sz="3200" dirty="0"/>
              <a:t> (= online)</a:t>
            </a:r>
          </a:p>
          <a:p>
            <a:pPr marL="609600" indent="-609600">
              <a:buFont typeface="Times New Roman" panose="02020603050405020304" pitchFamily="18" charset="0"/>
              <a:buChar char="•"/>
            </a:pPr>
            <a:r>
              <a:rPr lang="fr-BE" altLang="nl-BE" sz="3200" dirty="0" err="1"/>
              <a:t>Competentie</a:t>
            </a:r>
            <a:r>
              <a:rPr lang="fr-BE" altLang="nl-BE" sz="3200" dirty="0"/>
              <a:t>/</a:t>
            </a:r>
            <a:r>
              <a:rPr lang="fr-BE" altLang="nl-BE" sz="3200" dirty="0" err="1"/>
              <a:t>persoonlijkheidstest</a:t>
            </a:r>
            <a:r>
              <a:rPr lang="fr-BE" altLang="nl-BE" sz="3200" dirty="0"/>
              <a:t> (= online)</a:t>
            </a:r>
          </a:p>
          <a:p>
            <a:pPr marL="609600" indent="-609600">
              <a:buFont typeface="Times New Roman" panose="02020603050405020304" pitchFamily="18" charset="0"/>
              <a:buChar char="•"/>
            </a:pPr>
            <a:r>
              <a:rPr lang="fr-BE" altLang="nl-BE" sz="3200" dirty="0"/>
              <a:t>SJT (</a:t>
            </a:r>
            <a:r>
              <a:rPr lang="fr-BE" altLang="nl-BE" sz="3200" dirty="0" err="1"/>
              <a:t>Situational</a:t>
            </a:r>
            <a:r>
              <a:rPr lang="fr-BE" altLang="nl-BE" sz="3200" dirty="0"/>
              <a:t> </a:t>
            </a:r>
            <a:r>
              <a:rPr lang="fr-BE" altLang="nl-BE" sz="3200" dirty="0" err="1"/>
              <a:t>Judgement</a:t>
            </a:r>
            <a:r>
              <a:rPr lang="fr-BE" altLang="nl-BE" sz="3200" dirty="0"/>
              <a:t> Test) (= online)</a:t>
            </a:r>
          </a:p>
          <a:p>
            <a:pPr marL="609600" indent="-609600">
              <a:buFont typeface="Times New Roman" panose="02020603050405020304" pitchFamily="18" charset="0"/>
              <a:buChar char="•"/>
            </a:pPr>
            <a:r>
              <a:rPr lang="fr-BE" altLang="nl-BE" sz="3200" dirty="0" err="1"/>
              <a:t>Biografische</a:t>
            </a:r>
            <a:r>
              <a:rPr lang="fr-BE" altLang="nl-BE" sz="3200" dirty="0"/>
              <a:t> </a:t>
            </a:r>
            <a:r>
              <a:rPr lang="fr-BE" altLang="nl-BE" sz="3200" dirty="0" err="1"/>
              <a:t>vragenlijst</a:t>
            </a:r>
            <a:r>
              <a:rPr lang="fr-BE" altLang="nl-BE" sz="3200" dirty="0"/>
              <a:t> (= online)</a:t>
            </a:r>
          </a:p>
          <a:p>
            <a:pPr marL="609600" indent="-609600">
              <a:buFont typeface="Times New Roman" panose="02020603050405020304" pitchFamily="18" charset="0"/>
              <a:buChar char="•"/>
            </a:pPr>
            <a:r>
              <a:rPr lang="fr-BE" altLang="nl-BE" sz="3200" dirty="0" err="1"/>
              <a:t>Semigestructureerd</a:t>
            </a:r>
            <a:r>
              <a:rPr lang="fr-BE" altLang="nl-BE" sz="3200" dirty="0"/>
              <a:t> interview = </a:t>
            </a:r>
            <a:r>
              <a:rPr lang="fr-BE" altLang="nl-BE" sz="3200" dirty="0" err="1"/>
              <a:t>gedragsgericht</a:t>
            </a:r>
            <a:endParaRPr lang="nl-BE" sz="3200" dirty="0"/>
          </a:p>
          <a:p>
            <a:pPr marL="499983" indent="-342900" defTabSz="342991" fontAlgn="auto">
              <a:spcAft>
                <a:spcPts val="0"/>
              </a:spcAft>
              <a:buFont typeface="Arial"/>
              <a:buChar char="•"/>
              <a:defRPr/>
            </a:pPr>
            <a:endParaRPr lang="nl-BE" altLang="nl-BE" sz="240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535112"/>
          </a:xfrm>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Competentiemodel</a:t>
            </a:r>
            <a:endParaRPr lang="nl-BE" sz="4000" i="1" dirty="0">
              <a:solidFill>
                <a:srgbClr val="333399"/>
              </a:solidFill>
              <a:effectLst>
                <a:outerShdw blurRad="38100" dist="38100" dir="2700000" algn="tl">
                  <a:srgbClr val="000000">
                    <a:alpha val="43137"/>
                  </a:srgbClr>
                </a:outerShdw>
              </a:effectLst>
            </a:endParaRPr>
          </a:p>
        </p:txBody>
      </p:sp>
      <p:sp>
        <p:nvSpPr>
          <p:cNvPr id="3" name="Tijdelijke aanduiding voor inhoud 2"/>
          <p:cNvSpPr>
            <a:spLocks noGrp="1"/>
          </p:cNvSpPr>
          <p:nvPr>
            <p:ph idx="1"/>
          </p:nvPr>
        </p:nvSpPr>
        <p:spPr>
          <a:xfrm>
            <a:off x="746125" y="1165225"/>
            <a:ext cx="10972800" cy="4525963"/>
          </a:xfrm>
        </p:spPr>
        <p:txBody>
          <a:bodyPr/>
          <a:lstStyle/>
          <a:p>
            <a:pPr marL="157083" indent="0" defTabSz="342991" fontAlgn="auto">
              <a:spcAft>
                <a:spcPts val="0"/>
              </a:spcAft>
              <a:buFont typeface="Arial"/>
              <a:buNone/>
              <a:defRPr/>
            </a:pPr>
            <a:endParaRPr lang="nl-BE" altLang="nl-BE" sz="2401" dirty="0"/>
          </a:p>
          <a:p>
            <a:pPr marL="157083" indent="0" algn="ctr" defTabSz="342991" fontAlgn="auto">
              <a:spcAft>
                <a:spcPts val="0"/>
              </a:spcAft>
              <a:buFont typeface="Arial"/>
              <a:buNone/>
              <a:defRPr/>
            </a:pPr>
            <a:r>
              <a:rPr lang="nl-BE" altLang="nl-BE" sz="3200" dirty="0"/>
              <a:t>Doel: </a:t>
            </a:r>
            <a:r>
              <a:rPr lang="nl-NL" altLang="nl-BE" sz="3200" dirty="0">
                <a:cs typeface="Times New Roman" panose="02020603050405020304" pitchFamily="18" charset="0"/>
              </a:rPr>
              <a:t>profiel van de kandidaat toetsen aan het </a:t>
            </a:r>
            <a:r>
              <a:rPr lang="nl-NL" altLang="nl-BE" sz="3200" u="sng" dirty="0">
                <a:cs typeface="Times New Roman" panose="02020603050405020304" pitchFamily="18" charset="0"/>
              </a:rPr>
              <a:t>competentieprofiel</a:t>
            </a:r>
          </a:p>
          <a:p>
            <a:pPr marL="157083" indent="0" defTabSz="342991" fontAlgn="auto">
              <a:spcAft>
                <a:spcPts val="0"/>
              </a:spcAft>
              <a:buFont typeface="Arial"/>
              <a:buNone/>
              <a:defRPr/>
            </a:pPr>
            <a:endParaRPr lang="nl-BE" altLang="nl-BE" sz="2401" dirty="0"/>
          </a:p>
          <a:p>
            <a:pPr marL="157083" indent="0" algn="ctr" defTabSz="342991" fontAlgn="auto">
              <a:spcAft>
                <a:spcPts val="0"/>
              </a:spcAft>
              <a:buFont typeface="Arial"/>
              <a:buNone/>
              <a:defRPr/>
            </a:pPr>
            <a:r>
              <a:rPr lang="fr-BE" sz="5400" dirty="0">
                <a:latin typeface="TheSans B5 Plain" charset="0"/>
                <a:cs typeface="TheSans B5 Plain" charset="0"/>
              </a:rPr>
              <a:t>☞ </a:t>
            </a:r>
            <a:r>
              <a:rPr lang="fr-BE" sz="2800" dirty="0">
                <a:latin typeface="TheSans B5 Plain" charset="0"/>
                <a:cs typeface="TheSans B5 Plain" charset="0"/>
                <a:hlinkClick r:id="rId2"/>
              </a:rPr>
              <a:t>www.jobpol.be</a:t>
            </a:r>
            <a:endParaRPr lang="fr-BE" sz="2800" dirty="0">
              <a:latin typeface="TheSans B5 Plain" charset="0"/>
              <a:cs typeface="TheSans B5 Plain" charset="0"/>
            </a:endParaRPr>
          </a:p>
          <a:p>
            <a:pPr marL="157083" indent="0" defTabSz="342991" fontAlgn="auto">
              <a:spcAft>
                <a:spcPts val="0"/>
              </a:spcAft>
              <a:buFont typeface="Arial"/>
              <a:buNone/>
              <a:defRPr/>
            </a:pPr>
            <a:endParaRPr lang="nl-BE" altLang="nl-BE" sz="5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426720"/>
            <a:ext cx="10972800" cy="755650"/>
          </a:xfrm>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highlight>
                  <a:srgbClr val="FFFF00"/>
                </a:highlight>
              </a:rPr>
              <a:t>Niveau A competentiemodel </a:t>
            </a:r>
          </a:p>
        </p:txBody>
      </p:sp>
      <p:graphicFrame>
        <p:nvGraphicFramePr>
          <p:cNvPr id="3" name="Tijdelijke aanduiding voor inhoud 7">
            <a:extLst>
              <a:ext uri="{FF2B5EF4-FFF2-40B4-BE49-F238E27FC236}">
                <a16:creationId xmlns:a16="http://schemas.microsoft.com/office/drawing/2014/main" id="{E488A7CA-7354-682B-B01B-13408E1142B6}"/>
              </a:ext>
            </a:extLst>
          </p:cNvPr>
          <p:cNvGraphicFramePr>
            <a:graphicFrameLocks noGrp="1"/>
          </p:cNvGraphicFramePr>
          <p:nvPr>
            <p:ph idx="1"/>
            <p:extLst>
              <p:ext uri="{D42A27DB-BD31-4B8C-83A1-F6EECF244321}">
                <p14:modId xmlns:p14="http://schemas.microsoft.com/office/powerpoint/2010/main" val="4260689633"/>
              </p:ext>
            </p:extLst>
          </p:nvPr>
        </p:nvGraphicFramePr>
        <p:xfrm>
          <a:off x="-152400" y="0"/>
          <a:ext cx="12649200" cy="7151499"/>
        </p:xfrm>
        <a:graphic>
          <a:graphicData uri="http://schemas.openxmlformats.org/drawingml/2006/table">
            <a:tbl>
              <a:tblPr firstRow="1" firstCol="1" bandRow="1">
                <a:tableStyleId>{5C22544A-7EE6-4342-B048-85BDC9FD1C3A}</a:tableStyleId>
              </a:tblPr>
              <a:tblGrid>
                <a:gridCol w="1626842">
                  <a:extLst>
                    <a:ext uri="{9D8B030D-6E8A-4147-A177-3AD203B41FA5}">
                      <a16:colId xmlns:a16="http://schemas.microsoft.com/office/drawing/2014/main" val="1097073816"/>
                    </a:ext>
                  </a:extLst>
                </a:gridCol>
                <a:gridCol w="3021358">
                  <a:extLst>
                    <a:ext uri="{9D8B030D-6E8A-4147-A177-3AD203B41FA5}">
                      <a16:colId xmlns:a16="http://schemas.microsoft.com/office/drawing/2014/main" val="1447746866"/>
                    </a:ext>
                  </a:extLst>
                </a:gridCol>
                <a:gridCol w="8001000">
                  <a:extLst>
                    <a:ext uri="{9D8B030D-6E8A-4147-A177-3AD203B41FA5}">
                      <a16:colId xmlns:a16="http://schemas.microsoft.com/office/drawing/2014/main" val="4155694478"/>
                    </a:ext>
                  </a:extLst>
                </a:gridCol>
              </a:tblGrid>
              <a:tr h="121920">
                <a:tc>
                  <a:txBody>
                    <a:bodyPr/>
                    <a:lstStyle/>
                    <a:p>
                      <a:pPr algn="ctr"/>
                      <a:r>
                        <a:rPr lang="nl-BE" sz="700" dirty="0">
                          <a:effectLst/>
                          <a:latin typeface="Calibri" panose="020F0502020204030204" pitchFamily="34" charset="0"/>
                          <a:ea typeface="Calibri" panose="020F0502020204030204" pitchFamily="34" charset="0"/>
                          <a:cs typeface="Times New Roman" panose="02020603050405020304" pitchFamily="18" charset="0"/>
                        </a:rPr>
                        <a:t>Competentiedomein</a:t>
                      </a:r>
                      <a:endParaRPr lang="nl-B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pPr algn="ctr"/>
                      <a:r>
                        <a:rPr lang="nl-BE" sz="700" dirty="0">
                          <a:effectLst/>
                        </a:rPr>
                        <a:t>Competentie </a:t>
                      </a:r>
                      <a:endParaRPr lang="nl-B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BE" sz="700" dirty="0">
                          <a:effectLst/>
                        </a:rPr>
                        <a:t> Definitie </a:t>
                      </a:r>
                      <a:endParaRPr lang="nl-B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tc>
                <a:extLst>
                  <a:ext uri="{0D108BD9-81ED-4DB2-BD59-A6C34878D82A}">
                    <a16:rowId xmlns:a16="http://schemas.microsoft.com/office/drawing/2014/main" val="1486012489"/>
                  </a:ext>
                </a:extLst>
              </a:tr>
              <a:tr h="524002">
                <a:tc>
                  <a:txBody>
                    <a:bodyPr/>
                    <a:lstStyle/>
                    <a:p>
                      <a:pPr algn="ctr"/>
                      <a:r>
                        <a:rPr lang="nl-BE" sz="1600" dirty="0">
                          <a:effectLst/>
                        </a:rPr>
                        <a:t>Managen van informatie</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pPr algn="l"/>
                      <a:r>
                        <a:rPr lang="nl-BE" sz="1800" b="1" dirty="0">
                          <a:effectLst/>
                          <a:latin typeface="Calibri" panose="020F0502020204030204" pitchFamily="34" charset="0"/>
                          <a:ea typeface="Calibri" panose="020F0502020204030204" pitchFamily="34" charset="0"/>
                          <a:cs typeface="Times New Roman" panose="02020603050405020304" pitchFamily="18" charset="0"/>
                        </a:rPr>
                        <a:t>Integreren</a:t>
                      </a:r>
                    </a:p>
                  </a:txBody>
                  <a:tcPr marL="53746" marR="53746" marT="0" marB="0" anchor="ctr"/>
                </a:tc>
                <a:tc>
                  <a:txBody>
                    <a:bodyPr/>
                    <a:lstStyle/>
                    <a:p>
                      <a:r>
                        <a:rPr lang="nl-BE" sz="1100" b="0" i="0" u="none" strike="noStrike" kern="1200" dirty="0">
                          <a:solidFill>
                            <a:schemeClr val="dk1"/>
                          </a:solidFill>
                          <a:effectLst/>
                          <a:latin typeface="+mn-lt"/>
                          <a:ea typeface="+mn-ea"/>
                          <a:cs typeface="+mn-cs"/>
                        </a:rPr>
                        <a:t>Via het leggen van relevante verbanden diverse gegevens op een synthetische manier integreren in een coherent geheel, alternatieven naar voor brengen en deze synthese en alternatieven verder uitwerken in een sluitende conclusie.</a:t>
                      </a:r>
                      <a:endParaRPr lang="nl-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tc>
                <a:extLst>
                  <a:ext uri="{0D108BD9-81ED-4DB2-BD59-A6C34878D82A}">
                    <a16:rowId xmlns:a16="http://schemas.microsoft.com/office/drawing/2014/main" val="4187546569"/>
                  </a:ext>
                </a:extLst>
              </a:tr>
              <a:tr h="524002">
                <a:tc>
                  <a:txBody>
                    <a:bodyPr/>
                    <a:lstStyle/>
                    <a:p>
                      <a:pPr algn="ctr"/>
                      <a:r>
                        <a:rPr lang="nl-BE" sz="1600" dirty="0">
                          <a:effectLst/>
                        </a:rPr>
                        <a:t>Managen van taken</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pPr algn="l"/>
                      <a:r>
                        <a:rPr lang="nl-BE" sz="1800" b="1" dirty="0">
                          <a:effectLst/>
                        </a:rPr>
                        <a:t>Beslissen</a:t>
                      </a:r>
                      <a:endParaRPr lang="nl-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BE" sz="1100" b="0" i="0" u="none" strike="noStrike" kern="1200" dirty="0">
                          <a:solidFill>
                            <a:schemeClr val="dk1"/>
                          </a:solidFill>
                          <a:effectLst/>
                          <a:latin typeface="+mn-lt"/>
                          <a:ea typeface="+mn-ea"/>
                          <a:cs typeface="+mn-cs"/>
                        </a:rPr>
                        <a:t>Beslissingen nemen op basis van (on)volledige informatie en de nodige acties initiëren om deze beslissingen in de praktijk te brengen.</a:t>
                      </a:r>
                      <a:endParaRPr lang="nl-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tc>
                <a:extLst>
                  <a:ext uri="{0D108BD9-81ED-4DB2-BD59-A6C34878D82A}">
                    <a16:rowId xmlns:a16="http://schemas.microsoft.com/office/drawing/2014/main" val="2482931345"/>
                  </a:ext>
                </a:extLst>
              </a:tr>
              <a:tr h="524002">
                <a:tc rowSpan="2">
                  <a:txBody>
                    <a:bodyPr/>
                    <a:lstStyle/>
                    <a:p>
                      <a:pPr algn="ctr"/>
                      <a:r>
                        <a:rPr lang="nl-BE" sz="1600" dirty="0">
                          <a:effectLst/>
                        </a:rPr>
                        <a:t>Managen van personen</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pPr algn="l"/>
                      <a:r>
                        <a:rPr lang="nl-BE" sz="1800" b="1" dirty="0">
                          <a:effectLst/>
                        </a:rPr>
                        <a:t>Mensen aansturen</a:t>
                      </a:r>
                      <a:endParaRPr lang="nl-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100" dirty="0">
                          <a:effectLst/>
                        </a:rPr>
                        <a:t>Ervoor zorgen dat iedereen gepast gedrag stelt door duidelijke instructies te geven en door hun prestaties op te volgen en bij te sturen in functie van de doelstellingen en de middelen.</a:t>
                      </a:r>
                      <a:endParaRPr lang="nl-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1647262335"/>
                  </a:ext>
                </a:extLst>
              </a:tr>
              <a:tr h="643636">
                <a:tc vMerge="1">
                  <a:txBody>
                    <a:bodyPr/>
                    <a:lstStyle/>
                    <a:p>
                      <a:pPr algn="ct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pPr algn="l"/>
                      <a:r>
                        <a:rPr lang="nl-BE" sz="1800" b="1" dirty="0">
                          <a:effectLst/>
                          <a:latin typeface="+mn-lt"/>
                          <a:ea typeface="Calibri" panose="020F0502020204030204" pitchFamily="34" charset="0"/>
                          <a:cs typeface="Times New Roman" panose="02020603050405020304" pitchFamily="18" charset="0"/>
                        </a:rPr>
                        <a:t>Motiveren</a:t>
                      </a:r>
                    </a:p>
                  </a:txBody>
                  <a:tcPr marL="53746" marR="53746" marT="0" marB="0" anchor="ctr"/>
                </a:tc>
                <a:tc>
                  <a:txBody>
                    <a:bodyPr/>
                    <a:lstStyle/>
                    <a:p>
                      <a:r>
                        <a:rPr lang="nl-BE" sz="1100" b="0" i="0" u="none" strike="noStrike" kern="1200" dirty="0">
                          <a:solidFill>
                            <a:schemeClr val="dk1"/>
                          </a:solidFill>
                          <a:effectLst/>
                          <a:latin typeface="+mn-lt"/>
                          <a:ea typeface="+mn-ea"/>
                          <a:cs typeface="+mn-cs"/>
                        </a:rPr>
                        <a:t>Anderen erkennen en waarderen voor hun inzet, de eigen leiderschapsstijl aan hen aanpassen en de juiste verantwoordelijkheden aan de juiste personen toevertrouwen om het goed functioneren te bevorderen.</a:t>
                      </a:r>
                      <a:endParaRPr lang="nl-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1305853877"/>
                  </a:ext>
                </a:extLst>
              </a:tr>
              <a:tr h="524002">
                <a:tc rowSpan="2">
                  <a:txBody>
                    <a:bodyPr/>
                    <a:lstStyle/>
                    <a:p>
                      <a:pPr algn="ctr"/>
                      <a:r>
                        <a:rPr lang="nl-BE" sz="1600" dirty="0">
                          <a:effectLst/>
                        </a:rPr>
                        <a:t>Managen van interpersoonlijke relaties</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pPr marL="0" marR="0" lvl="0" indent="0" algn="l" defTabSz="342991" rtl="0" eaLnBrk="1" fontAlgn="auto" latinLnBrk="0" hangingPunct="1">
                        <a:lnSpc>
                          <a:spcPct val="100000"/>
                        </a:lnSpc>
                        <a:spcBef>
                          <a:spcPts val="0"/>
                        </a:spcBef>
                        <a:spcAft>
                          <a:spcPts val="0"/>
                        </a:spcAft>
                        <a:buClrTx/>
                        <a:buSzTx/>
                        <a:buFontTx/>
                        <a:buNone/>
                        <a:tabLst/>
                        <a:defRPr/>
                      </a:pPr>
                      <a:r>
                        <a:rPr lang="nl-NL" sz="1800" b="1" dirty="0">
                          <a:effectLst/>
                        </a:rPr>
                        <a:t>(Extern) Klantgericht optreden</a:t>
                      </a:r>
                      <a:endParaRPr lang="nl-BE" sz="1800" b="1"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nl-BE" sz="1800" b="1" dirty="0">
                        <a:effectLst/>
                        <a:latin typeface="+mn-lt"/>
                        <a:ea typeface="Calibri" panose="020F0502020204030204" pitchFamily="34" charset="0"/>
                        <a:cs typeface="Times New Roman" panose="02020603050405020304" pitchFamily="18" charset="0"/>
                      </a:endParaRPr>
                    </a:p>
                  </a:txBody>
                  <a:tcPr marL="53746" marR="53746" marT="0" marB="0" anchor="ctr"/>
                </a:tc>
                <a:tc>
                  <a:txBody>
                    <a:bodyPr/>
                    <a:lstStyle/>
                    <a:p>
                      <a:pPr marL="0" marR="0" lvl="0" indent="0" algn="l" defTabSz="342991" rtl="0" eaLnBrk="1" fontAlgn="auto" latinLnBrk="0" hangingPunct="1">
                        <a:lnSpc>
                          <a:spcPct val="100000"/>
                        </a:lnSpc>
                        <a:spcBef>
                          <a:spcPts val="0"/>
                        </a:spcBef>
                        <a:spcAft>
                          <a:spcPts val="0"/>
                        </a:spcAft>
                        <a:buClrTx/>
                        <a:buSzTx/>
                        <a:buFontTx/>
                        <a:buNone/>
                        <a:tabLst/>
                        <a:defRPr/>
                      </a:pPr>
                      <a:r>
                        <a:rPr lang="nl-NL" sz="1100" dirty="0">
                          <a:effectLst/>
                        </a:rPr>
                        <a:t>Partners (publiek en overheid) de best mogelijke dienst verlenen en hen begeleiden naar de meest passende oplossing door op een constructieve manier contacten te onderhouden.</a:t>
                      </a:r>
                      <a:endParaRPr lang="nl-BE"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nl-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tc>
                <a:extLst>
                  <a:ext uri="{0D108BD9-81ED-4DB2-BD59-A6C34878D82A}">
                    <a16:rowId xmlns:a16="http://schemas.microsoft.com/office/drawing/2014/main" val="2680771442"/>
                  </a:ext>
                </a:extLst>
              </a:tr>
              <a:tr h="524002">
                <a:tc vMerge="1">
                  <a:txBody>
                    <a:bodyPr/>
                    <a:lstStyle/>
                    <a:p>
                      <a:endParaRPr lang="nl-BE"/>
                    </a:p>
                  </a:txBody>
                  <a:tcPr/>
                </a:tc>
                <a:tc>
                  <a:txBody>
                    <a:bodyPr/>
                    <a:lstStyle/>
                    <a:p>
                      <a:pPr algn="l"/>
                      <a:r>
                        <a:rPr lang="nl-BE" sz="1800" b="1" dirty="0">
                          <a:effectLst/>
                          <a:latin typeface="+mn-lt"/>
                          <a:ea typeface="Calibri" panose="020F0502020204030204" pitchFamily="34" charset="0"/>
                          <a:cs typeface="Times New Roman" panose="02020603050405020304" pitchFamily="18" charset="0"/>
                        </a:rPr>
                        <a:t>Adviseren</a:t>
                      </a:r>
                      <a:endParaRPr lang="nl-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BE" sz="1100" b="0" i="0" u="none" strike="noStrike" kern="1200" dirty="0">
                          <a:solidFill>
                            <a:schemeClr val="dk1"/>
                          </a:solidFill>
                          <a:effectLst/>
                          <a:latin typeface="+mn-lt"/>
                          <a:ea typeface="+mn-ea"/>
                          <a:cs typeface="+mn-cs"/>
                        </a:rPr>
                        <a:t>Gericht advies geven aan anderen binnen en buiten de organisatie en een vertrouwensrelatie met hen uitbouwen op basis van eigen geloofwaardigheid en expertise.</a:t>
                      </a:r>
                      <a:r>
                        <a:rPr lang="nl-NL" sz="1100" dirty="0">
                          <a:effectLst/>
                        </a:rPr>
                        <a:t> </a:t>
                      </a:r>
                      <a:endParaRPr lang="nl-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3411524883"/>
                  </a:ext>
                </a:extLst>
              </a:tr>
              <a:tr h="298345">
                <a:tc rowSpan="2">
                  <a:txBody>
                    <a:bodyPr/>
                    <a:lstStyle/>
                    <a:p>
                      <a:pPr algn="ctr"/>
                      <a:r>
                        <a:rPr lang="nl-BE" sz="1600" dirty="0">
                          <a:effectLst/>
                        </a:rPr>
                        <a:t>Managen van zichzelf</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pPr algn="l"/>
                      <a:r>
                        <a:rPr lang="nl-BE" sz="1800" b="1" dirty="0">
                          <a:effectLst/>
                        </a:rPr>
                        <a:t>Zichzelf ontwikkelen</a:t>
                      </a:r>
                      <a:endParaRPr lang="nl-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BE" sz="1100" b="0" i="0" u="none" strike="noStrike" kern="1200" dirty="0">
                          <a:solidFill>
                            <a:schemeClr val="dk1"/>
                          </a:solidFill>
                          <a:effectLst/>
                          <a:latin typeface="+mn-lt"/>
                          <a:ea typeface="+mn-ea"/>
                          <a:cs typeface="+mn-cs"/>
                        </a:rPr>
                        <a:t>De eigen groei actief plannen en beheren in functie van mogelijkheden, interesses en ambities door het eigen functioneren kritisch in vraag te stellen en zich continu nieuwe inzichten eigen te maken.</a:t>
                      </a:r>
                      <a:endParaRPr lang="nl-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306698565"/>
                  </a:ext>
                </a:extLst>
              </a:tr>
              <a:tr h="524002">
                <a:tc vMerge="1">
                  <a:txBody>
                    <a:bodyPr/>
                    <a:lstStyle/>
                    <a:p>
                      <a:endParaRPr lang="nl-BE"/>
                    </a:p>
                  </a:txBody>
                  <a:tcPr/>
                </a:tc>
                <a:tc>
                  <a:txBody>
                    <a:bodyPr/>
                    <a:lstStyle/>
                    <a:p>
                      <a:pPr algn="l"/>
                      <a:r>
                        <a:rPr lang="nl-BE" sz="1800" b="1" dirty="0">
                          <a:effectLst/>
                        </a:rPr>
                        <a:t>Coping</a:t>
                      </a:r>
                      <a:endParaRPr lang="nl-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100" dirty="0">
                          <a:effectLst/>
                        </a:rPr>
                        <a:t>Reageren op frustraties, obstakels en tegenwerking en hierbij de resultaten voor ogen houden, door kalm te blijven, de eigen emoties te controleren en constructief te reageren op kritiek.</a:t>
                      </a:r>
                      <a:endParaRPr lang="nl-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4215424259"/>
                  </a:ext>
                </a:extLst>
              </a:tr>
              <a:tr h="524002">
                <a:tc rowSpan="4">
                  <a:txBody>
                    <a:bodyPr/>
                    <a:lstStyle/>
                    <a:p>
                      <a:pPr algn="ctr"/>
                      <a:r>
                        <a:rPr lang="nl-BE" sz="1600" dirty="0">
                          <a:effectLst/>
                        </a:rPr>
                        <a:t>Waarden</a:t>
                      </a:r>
                    </a:p>
                    <a:p>
                      <a:pPr algn="ctr"/>
                      <a:r>
                        <a:rPr lang="nl-BE" sz="1600" dirty="0">
                          <a:effectLst/>
                        </a:rPr>
                        <a:t> </a:t>
                      </a:r>
                    </a:p>
                    <a:p>
                      <a:pPr algn="ctr"/>
                      <a:r>
                        <a:rPr lang="nl-BE" sz="1600" dirty="0">
                          <a:effectLst/>
                        </a:rPr>
                        <a:t> </a:t>
                      </a:r>
                    </a:p>
                    <a:p>
                      <a:pPr algn="ctr"/>
                      <a:r>
                        <a:rPr lang="nl-BE" sz="1600" dirty="0">
                          <a:effectLst/>
                        </a:rPr>
                        <a:t> </a:t>
                      </a:r>
                    </a:p>
                    <a:p>
                      <a:pPr algn="ctr"/>
                      <a:r>
                        <a:rPr lang="nl-BE" sz="1600" dirty="0">
                          <a:effectLst/>
                        </a:rPr>
                        <a:t> </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pPr algn="l"/>
                      <a:r>
                        <a:rPr lang="nl-BE" sz="1800" b="1" dirty="0">
                          <a:effectLst/>
                        </a:rPr>
                        <a:t>Betrokkenheid en motivatie</a:t>
                      </a:r>
                      <a:endParaRPr lang="nl-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100" dirty="0">
                          <a:effectLst/>
                        </a:rPr>
                        <a:t>Intrinsieke motivatie aantonen door interesse te tonen voor de functie en door over een professioneel bewustzijn te beschikken.</a:t>
                      </a:r>
                      <a:endParaRPr lang="nl-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3686379591"/>
                  </a:ext>
                </a:extLst>
              </a:tr>
              <a:tr h="524002">
                <a:tc vMerge="1">
                  <a:txBody>
                    <a:bodyPr/>
                    <a:lstStyle/>
                    <a:p>
                      <a:endParaRPr lang="nl-BE"/>
                    </a:p>
                  </a:txBody>
                  <a:tcPr/>
                </a:tc>
                <a:tc>
                  <a:txBody>
                    <a:bodyPr/>
                    <a:lstStyle/>
                    <a:p>
                      <a:pPr algn="l"/>
                      <a:r>
                        <a:rPr lang="nl-BE" sz="1800" b="1" dirty="0">
                          <a:effectLst/>
                        </a:rPr>
                        <a:t>Normbesef en integriteit</a:t>
                      </a:r>
                      <a:endParaRPr lang="nl-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100" dirty="0">
                          <a:effectLst/>
                        </a:rPr>
                        <a:t>Aan geloofwaardigheid winnen door op een gedisciplineerde manier te werk te gaan, door de eigen opvattingen in te schrijven in de normen en verwachtingen van de organisatie.</a:t>
                      </a:r>
                      <a:endParaRPr lang="nl-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2494253410"/>
                  </a:ext>
                </a:extLst>
              </a:tr>
              <a:tr h="786004">
                <a:tc vMerge="1">
                  <a:txBody>
                    <a:bodyPr/>
                    <a:lstStyle/>
                    <a:p>
                      <a:endParaRPr lang="nl-BE"/>
                    </a:p>
                  </a:txBody>
                  <a:tcPr/>
                </a:tc>
                <a:tc>
                  <a:txBody>
                    <a:bodyPr/>
                    <a:lstStyle/>
                    <a:p>
                      <a:pPr algn="l"/>
                      <a:r>
                        <a:rPr lang="nl-BE" sz="1800" b="1" dirty="0">
                          <a:effectLst/>
                        </a:rPr>
                        <a:t>Afwezigheid van extremisme</a:t>
                      </a:r>
                      <a:endParaRPr lang="nl-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100" dirty="0">
                          <a:effectLst/>
                        </a:rPr>
                        <a:t>De rechten en de vrijheden van het individu respecteren. Mensen niet discrimineren op basis van geslacht, levensovertuiging, etnische afkomst enzovoort. Gedrag dat afwijkt van de eigen waarden niet veroordelen en de mensen die dit gedrag stellen niet verwerpen.</a:t>
                      </a:r>
                      <a:endParaRPr lang="nl-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3329311425"/>
                  </a:ext>
                </a:extLst>
              </a:tr>
              <a:tr h="1048005">
                <a:tc vMerge="1">
                  <a:txBody>
                    <a:bodyPr/>
                    <a:lstStyle/>
                    <a:p>
                      <a:endParaRPr lang="nl-BE"/>
                    </a:p>
                  </a:txBody>
                  <a:tcPr/>
                </a:tc>
                <a:tc>
                  <a:txBody>
                    <a:bodyPr/>
                    <a:lstStyle/>
                    <a:p>
                      <a:pPr algn="l"/>
                      <a:r>
                        <a:rPr lang="nl-BE" sz="1800" b="1" dirty="0">
                          <a:effectLst/>
                        </a:rPr>
                        <a:t>Afwezigheid van psychopathologie</a:t>
                      </a:r>
                      <a:endParaRPr lang="nl-B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100" dirty="0">
                          <a:effectLst/>
                        </a:rPr>
                        <a:t>Emotionele stabiliteit vertonen, dat wil zeggen zich kunnen beheersen en emotionele impulsen kunnen onderdrukken. Er is sprake van psychopathologie als men gedrag vertoont dat afwijkt van een sociale norm en als dit gedrag een belemmering uitmaakt voor of ongemak bezorgt aan de betrokkene zelf of aan de omgeving, en op deze manier een verstoring van het sociaal en professioneel functioneren veroorzaakt.</a:t>
                      </a:r>
                      <a:endParaRPr lang="nl-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2110616063"/>
                  </a:ext>
                </a:extLst>
              </a:tr>
            </a:tbl>
          </a:graphicData>
        </a:graphic>
      </p:graphicFrame>
      <p:sp>
        <p:nvSpPr>
          <p:cNvPr id="4" name="TextBox 3">
            <a:extLst>
              <a:ext uri="{FF2B5EF4-FFF2-40B4-BE49-F238E27FC236}">
                <a16:creationId xmlns:a16="http://schemas.microsoft.com/office/drawing/2014/main" id="{7B70A7FE-48F3-514E-9462-36837B5E4DBA}"/>
              </a:ext>
            </a:extLst>
          </p:cNvPr>
          <p:cNvSpPr txBox="1"/>
          <p:nvPr/>
        </p:nvSpPr>
        <p:spPr>
          <a:xfrm rot="19549252">
            <a:off x="-53069" y="674539"/>
            <a:ext cx="3918130" cy="1015663"/>
          </a:xfrm>
          <a:prstGeom prst="rect">
            <a:avLst/>
          </a:prstGeom>
          <a:noFill/>
        </p:spPr>
        <p:txBody>
          <a:bodyPr wrap="square" rtlCol="0">
            <a:spAutoFit/>
          </a:bodyPr>
          <a:lstStyle/>
          <a:p>
            <a:r>
              <a:rPr lang="en-BE" sz="6000" dirty="0">
                <a:solidFill>
                  <a:schemeClr val="bg1">
                    <a:lumMod val="75000"/>
                  </a:schemeClr>
                </a:solidFill>
              </a:rPr>
              <a:t>NIVEAU 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41338" y="0"/>
            <a:ext cx="10972800" cy="755650"/>
          </a:xfrm>
        </p:spPr>
        <p:txBody>
          <a:bodyPr/>
          <a:lstStyle/>
          <a:p>
            <a:pPr defTabSz="342991" fontAlgn="auto">
              <a:spcAft>
                <a:spcPts val="0"/>
              </a:spcAft>
              <a:defRPr/>
            </a:pPr>
            <a:r>
              <a:rPr lang="nl-BE" sz="4000" cap="small" dirty="0">
                <a:solidFill>
                  <a:srgbClr val="333399"/>
                </a:solidFill>
                <a:effectLst>
                  <a:outerShdw blurRad="38100" dist="38100" dir="2700000" algn="tl">
                    <a:srgbClr val="000000">
                      <a:alpha val="43137"/>
                    </a:srgbClr>
                  </a:outerShdw>
                </a:effectLst>
              </a:rPr>
              <a:t>Niveau B</a:t>
            </a:r>
          </a:p>
        </p:txBody>
      </p:sp>
      <p:graphicFrame>
        <p:nvGraphicFramePr>
          <p:cNvPr id="4" name="Tijdelijke aanduiding voor inhoud 7">
            <a:extLst>
              <a:ext uri="{FF2B5EF4-FFF2-40B4-BE49-F238E27FC236}">
                <a16:creationId xmlns:a16="http://schemas.microsoft.com/office/drawing/2014/main" id="{3956D719-0C90-E462-4402-36308DAB492B}"/>
              </a:ext>
            </a:extLst>
          </p:cNvPr>
          <p:cNvGraphicFramePr>
            <a:graphicFrameLocks noGrp="1"/>
          </p:cNvGraphicFramePr>
          <p:nvPr>
            <p:ph idx="1"/>
            <p:extLst>
              <p:ext uri="{D42A27DB-BD31-4B8C-83A1-F6EECF244321}">
                <p14:modId xmlns:p14="http://schemas.microsoft.com/office/powerpoint/2010/main" val="1217465858"/>
              </p:ext>
            </p:extLst>
          </p:nvPr>
        </p:nvGraphicFramePr>
        <p:xfrm>
          <a:off x="71252" y="89786"/>
          <a:ext cx="12046319" cy="6768215"/>
        </p:xfrm>
        <a:graphic>
          <a:graphicData uri="http://schemas.openxmlformats.org/drawingml/2006/table">
            <a:tbl>
              <a:tblPr firstRow="1" firstCol="1" bandRow="1">
                <a:tableStyleId>{5C22544A-7EE6-4342-B048-85BDC9FD1C3A}</a:tableStyleId>
              </a:tblPr>
              <a:tblGrid>
                <a:gridCol w="1549304">
                  <a:extLst>
                    <a:ext uri="{9D8B030D-6E8A-4147-A177-3AD203B41FA5}">
                      <a16:colId xmlns:a16="http://schemas.microsoft.com/office/drawing/2014/main" val="1097073816"/>
                    </a:ext>
                  </a:extLst>
                </a:gridCol>
                <a:gridCol w="3297864">
                  <a:extLst>
                    <a:ext uri="{9D8B030D-6E8A-4147-A177-3AD203B41FA5}">
                      <a16:colId xmlns:a16="http://schemas.microsoft.com/office/drawing/2014/main" val="1447746866"/>
                    </a:ext>
                  </a:extLst>
                </a:gridCol>
                <a:gridCol w="7199151">
                  <a:extLst>
                    <a:ext uri="{9D8B030D-6E8A-4147-A177-3AD203B41FA5}">
                      <a16:colId xmlns:a16="http://schemas.microsoft.com/office/drawing/2014/main" val="4155694478"/>
                    </a:ext>
                  </a:extLst>
                </a:gridCol>
              </a:tblGrid>
              <a:tr h="158689">
                <a:tc>
                  <a:txBody>
                    <a:bodyPr/>
                    <a:lstStyle/>
                    <a:p>
                      <a:pPr algn="ctr"/>
                      <a:r>
                        <a:rPr lang="nl-BE" sz="700" dirty="0">
                          <a:effectLst/>
                          <a:latin typeface="Calibri" panose="020F0502020204030204" pitchFamily="34" charset="0"/>
                          <a:ea typeface="Calibri" panose="020F0502020204030204" pitchFamily="34" charset="0"/>
                          <a:cs typeface="Times New Roman" panose="02020603050405020304" pitchFamily="18" charset="0"/>
                        </a:rPr>
                        <a:t>Competentiedomein</a:t>
                      </a:r>
                      <a:endParaRPr lang="nl-B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pPr algn="ctr"/>
                      <a:r>
                        <a:rPr lang="nl-BE" sz="700" dirty="0">
                          <a:effectLst/>
                        </a:rPr>
                        <a:t>Competentie </a:t>
                      </a:r>
                      <a:endParaRPr lang="nl-B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BE" sz="700" dirty="0">
                          <a:effectLst/>
                        </a:rPr>
                        <a:t> Definitie </a:t>
                      </a:r>
                      <a:endParaRPr lang="nl-B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tc>
                <a:extLst>
                  <a:ext uri="{0D108BD9-81ED-4DB2-BD59-A6C34878D82A}">
                    <a16:rowId xmlns:a16="http://schemas.microsoft.com/office/drawing/2014/main" val="1486012489"/>
                  </a:ext>
                </a:extLst>
              </a:tr>
              <a:tr h="539772">
                <a:tc>
                  <a:txBody>
                    <a:bodyPr/>
                    <a:lstStyle/>
                    <a:p>
                      <a:pPr algn="ctr"/>
                      <a:r>
                        <a:rPr lang="nl-BE" sz="1400" dirty="0">
                          <a:effectLst/>
                        </a:rPr>
                        <a:t>Managen van informatie</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pPr algn="l"/>
                      <a:r>
                        <a:rPr lang="nl-BE" sz="2000" b="1" dirty="0">
                          <a:effectLst/>
                        </a:rPr>
                        <a:t>Analyseren</a:t>
                      </a:r>
                      <a:endParaRPr lang="nl-BE"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200" dirty="0">
                          <a:effectLst/>
                        </a:rPr>
                        <a:t>Inzicht krijgen in oorzaak en gevolg van een problematiek door zich een kritisch en rationeel oordeel te vormen over de beschikbare informatie en door het essentiële van het bijkomstige te onderscheiden.</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tc>
                <a:extLst>
                  <a:ext uri="{0D108BD9-81ED-4DB2-BD59-A6C34878D82A}">
                    <a16:rowId xmlns:a16="http://schemas.microsoft.com/office/drawing/2014/main" val="4187546569"/>
                  </a:ext>
                </a:extLst>
              </a:tr>
              <a:tr h="539772">
                <a:tc>
                  <a:txBody>
                    <a:bodyPr/>
                    <a:lstStyle/>
                    <a:p>
                      <a:pPr algn="ctr"/>
                      <a:r>
                        <a:rPr lang="nl-BE" sz="1400" dirty="0">
                          <a:effectLst/>
                        </a:rPr>
                        <a:t>Managen van taken</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pPr algn="l"/>
                      <a:r>
                        <a:rPr lang="nl-BE" sz="2000" b="1" dirty="0">
                          <a:effectLst/>
                        </a:rPr>
                        <a:t>Oplossingsgericht werken</a:t>
                      </a:r>
                      <a:endParaRPr lang="nl-BE"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200" dirty="0">
                          <a:effectLst/>
                        </a:rPr>
                        <a:t>Onverwachte situaties aankunnen en beheersen door, op basis van ervaring en kennis, mogelijke oplossingen af te wegen en door op eigen initiatief de taak op zich te nemen om de best passende oplossing te implementeren.</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tc>
                <a:extLst>
                  <a:ext uri="{0D108BD9-81ED-4DB2-BD59-A6C34878D82A}">
                    <a16:rowId xmlns:a16="http://schemas.microsoft.com/office/drawing/2014/main" val="2482931345"/>
                  </a:ext>
                </a:extLst>
              </a:tr>
              <a:tr h="539772">
                <a:tc>
                  <a:txBody>
                    <a:bodyPr/>
                    <a:lstStyle/>
                    <a:p>
                      <a:pPr algn="ctr"/>
                      <a:r>
                        <a:rPr lang="nl-BE" sz="1400" dirty="0">
                          <a:effectLst/>
                        </a:rPr>
                        <a:t>Managen van personen</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pPr algn="l"/>
                      <a:r>
                        <a:rPr lang="nl-BE" sz="2000" b="1" dirty="0">
                          <a:effectLst/>
                        </a:rPr>
                        <a:t>Mensen aansturen</a:t>
                      </a:r>
                      <a:endParaRPr lang="nl-BE"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200" dirty="0">
                          <a:effectLst/>
                        </a:rPr>
                        <a:t>Ervoor zorgen dat iedereen gepast gedrag stelt door duidelijke instructies te geven en door hun prestaties op te volgen en bij te sturen in functie van de doelstellingen en de middelen.</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1647262335"/>
                  </a:ext>
                </a:extLst>
              </a:tr>
              <a:tr h="539772">
                <a:tc rowSpan="2">
                  <a:txBody>
                    <a:bodyPr/>
                    <a:lstStyle/>
                    <a:p>
                      <a:pPr algn="ctr"/>
                      <a:r>
                        <a:rPr lang="nl-BE" sz="1400" dirty="0">
                          <a:effectLst/>
                        </a:rPr>
                        <a:t>Managen van interpersoonlijke relaties</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pPr algn="l"/>
                      <a:r>
                        <a:rPr lang="nl-BE" sz="2000" b="1" dirty="0">
                          <a:effectLst/>
                        </a:rPr>
                        <a:t>(Intern) Samenwerken</a:t>
                      </a:r>
                      <a:endParaRPr lang="nl-BE"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200" dirty="0">
                          <a:effectLst/>
                        </a:rPr>
                        <a:t>Groepsgeest creëren en bevorderen door de eigen mening en ideeën te delen, door zich te identificeren met de gemeenschappelijke doelstellingen en door conflicten met collega's bij te leggen.</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tc>
                <a:extLst>
                  <a:ext uri="{0D108BD9-81ED-4DB2-BD59-A6C34878D82A}">
                    <a16:rowId xmlns:a16="http://schemas.microsoft.com/office/drawing/2014/main" val="2680771442"/>
                  </a:ext>
                </a:extLst>
              </a:tr>
              <a:tr h="627946">
                <a:tc vMerge="1">
                  <a:txBody>
                    <a:bodyPr/>
                    <a:lstStyle/>
                    <a:p>
                      <a:endParaRPr lang="nl-BE"/>
                    </a:p>
                  </a:txBody>
                  <a:tcPr/>
                </a:tc>
                <a:tc>
                  <a:txBody>
                    <a:bodyPr/>
                    <a:lstStyle/>
                    <a:p>
                      <a:pPr algn="l"/>
                      <a:r>
                        <a:rPr lang="nl-NL" sz="2000" b="1" dirty="0">
                          <a:effectLst/>
                        </a:rPr>
                        <a:t>(Extern) Klantgericht optreden</a:t>
                      </a:r>
                      <a:endParaRPr lang="nl-BE"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200" dirty="0">
                          <a:effectLst/>
                        </a:rPr>
                        <a:t>Partners (publiek en overheid) de best mogelijke dienst verlenen en hen begeleiden naar de meest passende oplossing door op een constructieve manier contacten te onderhouden.</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3411524883"/>
                  </a:ext>
                </a:extLst>
              </a:tr>
              <a:tr h="313973">
                <a:tc rowSpan="2">
                  <a:txBody>
                    <a:bodyPr/>
                    <a:lstStyle/>
                    <a:p>
                      <a:pPr algn="ctr"/>
                      <a:r>
                        <a:rPr lang="nl-BE" sz="1400" dirty="0">
                          <a:effectLst/>
                        </a:rPr>
                        <a:t>Managen van zichzelf</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pPr algn="l"/>
                      <a:r>
                        <a:rPr lang="nl-BE" sz="2000" b="1" dirty="0">
                          <a:effectLst/>
                        </a:rPr>
                        <a:t>Inzet tonen</a:t>
                      </a:r>
                      <a:endParaRPr lang="nl-BE"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200" dirty="0">
                          <a:effectLst/>
                        </a:rPr>
                        <a:t>Zich ten volle inzetten voor het werk door steeds het beste van zichzelf te geven en hoge kwaliteit na te streven.</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306698565"/>
                  </a:ext>
                </a:extLst>
              </a:tr>
              <a:tr h="539772">
                <a:tc vMerge="1">
                  <a:txBody>
                    <a:bodyPr/>
                    <a:lstStyle/>
                    <a:p>
                      <a:endParaRPr lang="nl-BE"/>
                    </a:p>
                  </a:txBody>
                  <a:tcPr/>
                </a:tc>
                <a:tc>
                  <a:txBody>
                    <a:bodyPr/>
                    <a:lstStyle/>
                    <a:p>
                      <a:pPr algn="l"/>
                      <a:r>
                        <a:rPr lang="nl-BE" sz="2000" b="1" dirty="0">
                          <a:effectLst/>
                        </a:rPr>
                        <a:t>Coping</a:t>
                      </a:r>
                      <a:endParaRPr lang="nl-BE"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200" dirty="0">
                          <a:effectLst/>
                        </a:rPr>
                        <a:t>Reageren op frustraties, obstakels en tegenwerking en hierbij de resultaten voor ogen houden, door kalm te blijven, de eigen emoties te controleren en constructief te reageren op kritiek.</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4215424259"/>
                  </a:ext>
                </a:extLst>
              </a:tr>
              <a:tr h="539772">
                <a:tc rowSpan="4">
                  <a:txBody>
                    <a:bodyPr/>
                    <a:lstStyle/>
                    <a:p>
                      <a:pPr algn="ctr"/>
                      <a:r>
                        <a:rPr lang="nl-BE" sz="1400" dirty="0">
                          <a:effectLst/>
                        </a:rPr>
                        <a:t>Waarden</a:t>
                      </a:r>
                      <a:endParaRPr lang="nl-BE" sz="1800" dirty="0">
                        <a:effectLst/>
                      </a:endParaRPr>
                    </a:p>
                    <a:p>
                      <a:pPr algn="ctr"/>
                      <a:r>
                        <a:rPr lang="nl-BE" sz="1400" dirty="0">
                          <a:effectLst/>
                        </a:rPr>
                        <a:t> </a:t>
                      </a:r>
                      <a:endParaRPr lang="nl-BE" sz="1800" dirty="0">
                        <a:effectLst/>
                      </a:endParaRPr>
                    </a:p>
                    <a:p>
                      <a:pPr algn="ctr"/>
                      <a:r>
                        <a:rPr lang="nl-BE" sz="1400" dirty="0">
                          <a:effectLst/>
                        </a:rPr>
                        <a:t> </a:t>
                      </a:r>
                      <a:endParaRPr lang="nl-BE" sz="1800" dirty="0">
                        <a:effectLst/>
                      </a:endParaRPr>
                    </a:p>
                    <a:p>
                      <a:pPr algn="ctr"/>
                      <a:r>
                        <a:rPr lang="nl-BE" sz="1400" dirty="0">
                          <a:effectLst/>
                        </a:rPr>
                        <a:t> </a:t>
                      </a:r>
                      <a:endParaRPr lang="nl-BE" sz="1800" dirty="0">
                        <a:effectLst/>
                      </a:endParaRPr>
                    </a:p>
                    <a:p>
                      <a:pPr algn="ctr"/>
                      <a:r>
                        <a:rPr lang="nl-BE" sz="1400" dirty="0">
                          <a:effectLst/>
                        </a:rPr>
                        <a:t> </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pPr algn="l"/>
                      <a:r>
                        <a:rPr lang="nl-BE" sz="2000" b="1" dirty="0">
                          <a:effectLst/>
                        </a:rPr>
                        <a:t>Betrokkenheid en motivatie</a:t>
                      </a:r>
                      <a:endParaRPr lang="nl-BE"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200" dirty="0">
                          <a:effectLst/>
                        </a:rPr>
                        <a:t>Intrinsieke motivatie aantonen door interesse te tonen voor de functie en door over een professioneel bewustzijn te beschikken.</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3686379591"/>
                  </a:ext>
                </a:extLst>
              </a:tr>
              <a:tr h="539772">
                <a:tc vMerge="1">
                  <a:txBody>
                    <a:bodyPr/>
                    <a:lstStyle/>
                    <a:p>
                      <a:endParaRPr lang="nl-BE"/>
                    </a:p>
                  </a:txBody>
                  <a:tcPr/>
                </a:tc>
                <a:tc>
                  <a:txBody>
                    <a:bodyPr/>
                    <a:lstStyle/>
                    <a:p>
                      <a:pPr algn="l"/>
                      <a:r>
                        <a:rPr lang="nl-BE" sz="2000" b="1" dirty="0">
                          <a:effectLst/>
                        </a:rPr>
                        <a:t>Normbesef en integriteit</a:t>
                      </a:r>
                      <a:endParaRPr lang="nl-BE"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200" dirty="0">
                          <a:effectLst/>
                        </a:rPr>
                        <a:t>Aan geloofwaardigheid winnen door op een gedisciplineerde manier te werk te gaan, door de eigen opvattingen in te schrijven in de normen en verwachtingen van de organisatie.</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2494253410"/>
                  </a:ext>
                </a:extLst>
              </a:tr>
              <a:tr h="809659">
                <a:tc vMerge="1">
                  <a:txBody>
                    <a:bodyPr/>
                    <a:lstStyle/>
                    <a:p>
                      <a:endParaRPr lang="nl-BE"/>
                    </a:p>
                  </a:txBody>
                  <a:tcPr/>
                </a:tc>
                <a:tc>
                  <a:txBody>
                    <a:bodyPr/>
                    <a:lstStyle/>
                    <a:p>
                      <a:pPr algn="l"/>
                      <a:r>
                        <a:rPr lang="nl-BE" sz="2000" b="1" dirty="0">
                          <a:effectLst/>
                        </a:rPr>
                        <a:t>Afwezigheid van extremisme</a:t>
                      </a:r>
                      <a:endParaRPr lang="nl-BE"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200" dirty="0">
                          <a:effectLst/>
                        </a:rPr>
                        <a:t>De rechten en de vrijheden van het individu respecteren. Mensen niet discrimineren op basis van geslacht, levensovertuiging, etnische afkomst enzovoort. Gedrag dat afwijkt van de eigen waarden niet veroordelen en de mensen die dit gedrag stellen niet verwerpen.</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3329311425"/>
                  </a:ext>
                </a:extLst>
              </a:tr>
              <a:tr h="1079544">
                <a:tc vMerge="1">
                  <a:txBody>
                    <a:bodyPr/>
                    <a:lstStyle/>
                    <a:p>
                      <a:endParaRPr lang="nl-BE"/>
                    </a:p>
                  </a:txBody>
                  <a:tcPr/>
                </a:tc>
                <a:tc>
                  <a:txBody>
                    <a:bodyPr/>
                    <a:lstStyle/>
                    <a:p>
                      <a:pPr algn="l"/>
                      <a:r>
                        <a:rPr lang="nl-BE" sz="2000" b="1" dirty="0">
                          <a:effectLst/>
                        </a:rPr>
                        <a:t>Afwezigheid van psychopathologie</a:t>
                      </a:r>
                      <a:endParaRPr lang="nl-BE"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tc>
                  <a:txBody>
                    <a:bodyPr/>
                    <a:lstStyle/>
                    <a:p>
                      <a:r>
                        <a:rPr lang="nl-NL" sz="1200" dirty="0">
                          <a:effectLst/>
                        </a:rPr>
                        <a:t>Emotionele stabiliteit vertonen, dat wil zeggen zich kunnen beheersen en emotionele impulsen kunnen onderdrukken. Er is sprake van psychopathologie als men gedrag vertoont dat afwijkt van een sociale norm en als dit gedrag een belemmering uitmaakt voor of ongemak bezorgt aan de betrokkene zelf of aan de omgeving, en op deze manier een verstoring van het sociaal en professioneel functioneren veroorzaakt.</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746" marR="53746" marT="0" marB="0" anchor="ctr"/>
                </a:tc>
                <a:extLst>
                  <a:ext uri="{0D108BD9-81ED-4DB2-BD59-A6C34878D82A}">
                    <a16:rowId xmlns:a16="http://schemas.microsoft.com/office/drawing/2014/main" val="2110616063"/>
                  </a:ext>
                </a:extLst>
              </a:tr>
            </a:tbl>
          </a:graphicData>
        </a:graphic>
      </p:graphicFrame>
      <p:sp>
        <p:nvSpPr>
          <p:cNvPr id="5" name="TextBox 4">
            <a:extLst>
              <a:ext uri="{FF2B5EF4-FFF2-40B4-BE49-F238E27FC236}">
                <a16:creationId xmlns:a16="http://schemas.microsoft.com/office/drawing/2014/main" id="{6BFD7DFE-DFCC-DD43-A19D-907D069A3C61}"/>
              </a:ext>
            </a:extLst>
          </p:cNvPr>
          <p:cNvSpPr txBox="1"/>
          <p:nvPr/>
        </p:nvSpPr>
        <p:spPr>
          <a:xfrm rot="19549252">
            <a:off x="-53069" y="674539"/>
            <a:ext cx="3918130" cy="1015663"/>
          </a:xfrm>
          <a:prstGeom prst="rect">
            <a:avLst/>
          </a:prstGeom>
          <a:noFill/>
        </p:spPr>
        <p:txBody>
          <a:bodyPr wrap="square" rtlCol="0">
            <a:spAutoFit/>
          </a:bodyPr>
          <a:lstStyle/>
          <a:p>
            <a:r>
              <a:rPr lang="en-BE" sz="6000" dirty="0">
                <a:solidFill>
                  <a:schemeClr val="bg1">
                    <a:lumMod val="75000"/>
                  </a:schemeClr>
                </a:solidFill>
              </a:rPr>
              <a:t>NIVEAU B</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535112"/>
          </a:xfrm>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Beoordeling</a:t>
            </a:r>
            <a:r>
              <a:rPr lang="nl-BE" sz="4000" i="1" cap="small" dirty="0">
                <a:solidFill>
                  <a:srgbClr val="333399"/>
                </a:solidFill>
                <a:effectLst>
                  <a:outerShdw blurRad="38100" dist="38100" dir="2700000" algn="tl">
                    <a:srgbClr val="000000">
                      <a:alpha val="43137"/>
                    </a:srgbClr>
                  </a:outerShdw>
                </a:effectLst>
              </a:rPr>
              <a:t> </a:t>
            </a:r>
            <a:endParaRPr lang="nl-BE" sz="4000" i="1" dirty="0">
              <a:solidFill>
                <a:srgbClr val="333399"/>
              </a:solidFill>
              <a:effectLst>
                <a:outerShdw blurRad="38100" dist="38100" dir="2700000" algn="tl">
                  <a:srgbClr val="000000">
                    <a:alpha val="43137"/>
                  </a:srgbClr>
                </a:outerShdw>
              </a:effectLst>
            </a:endParaRPr>
          </a:p>
        </p:txBody>
      </p:sp>
      <p:sp>
        <p:nvSpPr>
          <p:cNvPr id="3" name="Tijdelijke aanduiding voor inhoud 2"/>
          <p:cNvSpPr>
            <a:spLocks noGrp="1"/>
          </p:cNvSpPr>
          <p:nvPr>
            <p:ph idx="1"/>
          </p:nvPr>
        </p:nvSpPr>
        <p:spPr>
          <a:xfrm>
            <a:off x="191813" y="960272"/>
            <a:ext cx="11808373" cy="5418137"/>
          </a:xfrm>
        </p:spPr>
        <p:txBody>
          <a:bodyPr/>
          <a:lstStyle/>
          <a:p>
            <a:pPr marL="0" indent="0" defTabSz="342991" fontAlgn="auto">
              <a:lnSpc>
                <a:spcPct val="150000"/>
              </a:lnSpc>
              <a:spcAft>
                <a:spcPts val="0"/>
              </a:spcAft>
              <a:buFont typeface="Arial"/>
              <a:buNone/>
              <a:defRPr/>
            </a:pPr>
            <a:r>
              <a:rPr lang="nl-BE" altLang="nl-BE" sz="2800" dirty="0">
                <a:ea typeface="ＭＳ Ｐゴシック" panose="020B0600070205080204" pitchFamily="34" charset="-128"/>
              </a:rPr>
              <a:t>Competenties worden beoordeeld op een 9-puntenschaal:</a:t>
            </a:r>
            <a:endParaRPr lang="nl-BE" altLang="nl-BE" dirty="0">
              <a:ea typeface="ＭＳ Ｐゴシック" panose="020B0600070205080204" pitchFamily="34" charset="-128"/>
            </a:endParaRPr>
          </a:p>
          <a:p>
            <a:pPr marL="557361" lvl="1" indent="-214370" defTabSz="342991" fontAlgn="auto">
              <a:lnSpc>
                <a:spcPct val="90000"/>
              </a:lnSpc>
              <a:spcAft>
                <a:spcPts val="0"/>
              </a:spcAft>
              <a:buFont typeface="Arial"/>
              <a:buChar char="–"/>
              <a:defRPr/>
            </a:pPr>
            <a:r>
              <a:rPr lang="nl-BE" altLang="nl-BE" sz="2000" dirty="0">
                <a:solidFill>
                  <a:srgbClr val="00B050"/>
                </a:solidFill>
                <a:ea typeface="ＭＳ Ｐゴシック" panose="020B0600070205080204" pitchFamily="34" charset="-128"/>
              </a:rPr>
              <a:t>Score 9: de competentie is sterk aanwezig en is een troef voor de kandidaat;</a:t>
            </a:r>
          </a:p>
          <a:p>
            <a:pPr marL="557361" lvl="1" indent="-214370" defTabSz="342991" fontAlgn="auto">
              <a:lnSpc>
                <a:spcPct val="90000"/>
              </a:lnSpc>
              <a:spcAft>
                <a:spcPts val="0"/>
              </a:spcAft>
              <a:buFont typeface="Arial"/>
              <a:buChar char="–"/>
              <a:defRPr/>
            </a:pPr>
            <a:r>
              <a:rPr lang="nl-BE" altLang="nl-BE" sz="2000" dirty="0">
                <a:solidFill>
                  <a:srgbClr val="00B050"/>
                </a:solidFill>
                <a:ea typeface="ＭＳ Ｐゴシック" panose="020B0600070205080204" pitchFamily="34" charset="-128"/>
              </a:rPr>
              <a:t>Score 8: de competentie is bij de kandidaat sterk aanwezig en ontwikkeld;</a:t>
            </a:r>
          </a:p>
          <a:p>
            <a:pPr marL="557361" lvl="1" indent="-214370" defTabSz="342991" fontAlgn="auto">
              <a:lnSpc>
                <a:spcPct val="90000"/>
              </a:lnSpc>
              <a:spcAft>
                <a:spcPts val="0"/>
              </a:spcAft>
              <a:buFont typeface="Arial"/>
              <a:buChar char="–"/>
              <a:defRPr/>
            </a:pPr>
            <a:r>
              <a:rPr lang="nl-BE" altLang="nl-BE" sz="2000" dirty="0">
                <a:solidFill>
                  <a:srgbClr val="00B050"/>
                </a:solidFill>
                <a:ea typeface="ＭＳ Ｐゴシック" panose="020B0600070205080204" pitchFamily="34" charset="-128"/>
              </a:rPr>
              <a:t>Score 7: de competentie is aanwezig bij de kandidaat;</a:t>
            </a:r>
          </a:p>
          <a:p>
            <a:pPr marL="557361" lvl="1" indent="-214370" defTabSz="342991" fontAlgn="auto">
              <a:lnSpc>
                <a:spcPct val="90000"/>
              </a:lnSpc>
              <a:spcAft>
                <a:spcPts val="0"/>
              </a:spcAft>
              <a:buFont typeface="Arial"/>
              <a:buChar char="–"/>
              <a:defRPr/>
            </a:pPr>
            <a:r>
              <a:rPr lang="nl-BE" altLang="nl-BE" sz="2000" dirty="0">
                <a:solidFill>
                  <a:srgbClr val="00B050"/>
                </a:solidFill>
                <a:ea typeface="ＭＳ Ｐゴシック" panose="020B0600070205080204" pitchFamily="34" charset="-128"/>
              </a:rPr>
              <a:t>Score 6: de competentie kan bij de kandidaat ontwikkeld worden, resultaten kunnen op korte termijn verwacht worden;</a:t>
            </a:r>
          </a:p>
          <a:p>
            <a:pPr marL="557361" lvl="1" indent="-214370" defTabSz="342991" fontAlgn="auto">
              <a:lnSpc>
                <a:spcPct val="90000"/>
              </a:lnSpc>
              <a:spcAft>
                <a:spcPts val="0"/>
              </a:spcAft>
              <a:buFont typeface="Arial"/>
              <a:buChar char="–"/>
              <a:defRPr/>
            </a:pPr>
            <a:r>
              <a:rPr lang="nl-BE" altLang="nl-BE" sz="2000" dirty="0">
                <a:solidFill>
                  <a:srgbClr val="00B050"/>
                </a:solidFill>
                <a:ea typeface="ＭＳ Ｐゴシック" panose="020B0600070205080204" pitchFamily="34" charset="-128"/>
              </a:rPr>
              <a:t>Score 5: de competentie kan bij de kandidaat ontwikkeld worden;</a:t>
            </a:r>
          </a:p>
          <a:p>
            <a:pPr marL="557361" lvl="1" indent="-214370" defTabSz="342991" fontAlgn="auto">
              <a:lnSpc>
                <a:spcPct val="90000"/>
              </a:lnSpc>
              <a:spcAft>
                <a:spcPts val="0"/>
              </a:spcAft>
              <a:buFont typeface="Arial"/>
              <a:buChar char="–"/>
              <a:defRPr/>
            </a:pPr>
            <a:r>
              <a:rPr lang="nl-BE" altLang="nl-BE" sz="2000" b="1" dirty="0">
                <a:solidFill>
                  <a:srgbClr val="00B050"/>
                </a:solidFill>
                <a:ea typeface="ＭＳ Ｐゴシック" panose="020B0600070205080204" pitchFamily="34" charset="-128"/>
              </a:rPr>
              <a:t>Score 4</a:t>
            </a:r>
            <a:r>
              <a:rPr lang="nl-BE" altLang="nl-BE" sz="2000" dirty="0">
                <a:solidFill>
                  <a:srgbClr val="00B050"/>
                </a:solidFill>
                <a:ea typeface="ＭＳ Ｐゴシック" panose="020B0600070205080204" pitchFamily="34" charset="-128"/>
              </a:rPr>
              <a:t>: de competentie kan bij de kandidaat ontwikkeld worden, maar wordt een aandachtspunt voor de kandidaat;</a:t>
            </a:r>
          </a:p>
          <a:p>
            <a:pPr marL="557361" lvl="1" indent="-214370" defTabSz="342991" fontAlgn="auto">
              <a:lnSpc>
                <a:spcPct val="90000"/>
              </a:lnSpc>
              <a:spcAft>
                <a:spcPts val="0"/>
              </a:spcAft>
              <a:buFont typeface="Arial"/>
              <a:buChar char="–"/>
              <a:defRPr/>
            </a:pPr>
            <a:r>
              <a:rPr lang="nl-BE" altLang="nl-BE" sz="2000" dirty="0">
                <a:solidFill>
                  <a:srgbClr val="FF0000"/>
                </a:solidFill>
                <a:ea typeface="ＭＳ Ｐゴシック" panose="020B0600070205080204" pitchFamily="34" charset="-128"/>
              </a:rPr>
              <a:t>Score 3: de competentie is niet verworven door de kandidaat en zal een belangrijke persoonlijke investering vereisen;</a:t>
            </a:r>
          </a:p>
          <a:p>
            <a:pPr marL="557361" lvl="1" indent="-214370" defTabSz="342991" fontAlgn="auto">
              <a:lnSpc>
                <a:spcPct val="90000"/>
              </a:lnSpc>
              <a:spcAft>
                <a:spcPts val="0"/>
              </a:spcAft>
              <a:buFont typeface="Arial"/>
              <a:buChar char="–"/>
              <a:defRPr/>
            </a:pPr>
            <a:r>
              <a:rPr lang="nl-BE" altLang="nl-BE" sz="2000" dirty="0">
                <a:solidFill>
                  <a:srgbClr val="FF0000"/>
                </a:solidFill>
                <a:ea typeface="ＭＳ Ｐゴシック" panose="020B0600070205080204" pitchFamily="34" charset="-128"/>
              </a:rPr>
              <a:t>Score 2: de competentie is niet verworven door de kandidaat en zal een belangrijke persoonlijke investering vereisen op lange termijn;</a:t>
            </a:r>
          </a:p>
          <a:p>
            <a:pPr marL="557361" lvl="1" indent="-214370" defTabSz="342991" fontAlgn="auto">
              <a:lnSpc>
                <a:spcPct val="90000"/>
              </a:lnSpc>
              <a:spcAft>
                <a:spcPts val="0"/>
              </a:spcAft>
              <a:buFont typeface="Arial"/>
              <a:buChar char="–"/>
              <a:defRPr/>
            </a:pPr>
            <a:r>
              <a:rPr lang="nl-BE" altLang="nl-BE" sz="2000" dirty="0">
                <a:solidFill>
                  <a:srgbClr val="FF0000"/>
                </a:solidFill>
                <a:ea typeface="ＭＳ Ｐゴシック" panose="020B0600070205080204" pitchFamily="34" charset="-128"/>
              </a:rPr>
              <a:t>Score 1: de competentie is niet verworven door de kandidaat</a:t>
            </a:r>
            <a:r>
              <a:rPr lang="nl-BE" altLang="nl-BE" sz="2000" dirty="0">
                <a:ea typeface="ＭＳ Ｐゴシック" panose="020B0600070205080204" pitchFamily="34" charset="-128"/>
              </a:rPr>
              <a:t>.</a:t>
            </a:r>
          </a:p>
          <a:p>
            <a:pPr marL="257244" indent="-257244" defTabSz="342991" fontAlgn="auto">
              <a:lnSpc>
                <a:spcPct val="90000"/>
              </a:lnSpc>
              <a:spcAft>
                <a:spcPts val="0"/>
              </a:spcAft>
              <a:buFont typeface="Arial"/>
              <a:buChar char="•"/>
              <a:defRPr/>
            </a:pPr>
            <a:endParaRPr lang="nl-BE" altLang="nl-BE" dirty="0">
              <a:ea typeface="ＭＳ Ｐゴシック" panose="020B0600070205080204" pitchFamily="34" charset="-128"/>
            </a:endParaRPr>
          </a:p>
          <a:p>
            <a:pPr marL="157083" indent="0" defTabSz="342991" fontAlgn="auto">
              <a:spcAft>
                <a:spcPts val="0"/>
              </a:spcAft>
              <a:buFont typeface="Arial"/>
              <a:buNone/>
              <a:defRPr/>
            </a:pPr>
            <a:endParaRPr lang="nl-BE" altLang="nl-BE" sz="240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914400" y="2693988"/>
            <a:ext cx="10363200" cy="1470025"/>
          </a:xfrm>
        </p:spPr>
        <p:txBody>
          <a:bodyPr/>
          <a:lstStyle/>
          <a:p>
            <a:pPr defTabSz="342991" fontAlgn="auto">
              <a:spcAft>
                <a:spcPts val="0"/>
              </a:spcAft>
              <a:defRPr/>
            </a:pPr>
            <a:r>
              <a:rPr lang="nl-BE" sz="4400" cap="small" dirty="0">
                <a:solidFill>
                  <a:schemeClr val="bg1"/>
                </a:solidFill>
              </a:rPr>
              <a:t>4. Bijkomend advies KC of Directeur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87E332-46DE-1C2C-0813-3CF9B1FAFD4C}"/>
              </a:ext>
            </a:extLst>
          </p:cNvPr>
          <p:cNvSpPr>
            <a:spLocks noGrp="1"/>
          </p:cNvSpPr>
          <p:nvPr>
            <p:ph type="title"/>
          </p:nvPr>
        </p:nvSpPr>
        <p:spPr/>
        <p:txBody>
          <a:bodyPr/>
          <a:lstStyle/>
          <a:p>
            <a:r>
              <a:rPr lang="nl-BE" sz="3600" cap="small" dirty="0">
                <a:solidFill>
                  <a:srgbClr val="333399"/>
                </a:solidFill>
                <a:effectLst>
                  <a:outerShdw blurRad="38100" dist="38100" dir="2700000" algn="tl">
                    <a:srgbClr val="000000">
                      <a:alpha val="43137"/>
                    </a:srgbClr>
                  </a:outerShdw>
                </a:effectLst>
              </a:rPr>
              <a:t>Bijkomend advies </a:t>
            </a:r>
            <a:r>
              <a:rPr lang="nl-BE" sz="3600" i="1" cap="small" dirty="0">
                <a:solidFill>
                  <a:srgbClr val="333399"/>
                </a:solidFill>
                <a:effectLst>
                  <a:outerShdw blurRad="38100" dist="38100" dir="2700000" algn="tl">
                    <a:srgbClr val="000000">
                      <a:alpha val="43137"/>
                    </a:srgbClr>
                  </a:outerShdw>
                </a:effectLst>
              </a:rPr>
              <a:t> </a:t>
            </a:r>
            <a:endParaRPr lang="nl-BE" dirty="0"/>
          </a:p>
        </p:txBody>
      </p:sp>
      <p:sp>
        <p:nvSpPr>
          <p:cNvPr id="3" name="Tijdelijke aanduiding voor inhoud 2">
            <a:extLst>
              <a:ext uri="{FF2B5EF4-FFF2-40B4-BE49-F238E27FC236}">
                <a16:creationId xmlns:a16="http://schemas.microsoft.com/office/drawing/2014/main" id="{14A37478-0FB5-0FC1-DF55-79ABEB1FA5DD}"/>
              </a:ext>
            </a:extLst>
          </p:cNvPr>
          <p:cNvSpPr>
            <a:spLocks noGrp="1"/>
          </p:cNvSpPr>
          <p:nvPr>
            <p:ph idx="1"/>
          </p:nvPr>
        </p:nvSpPr>
        <p:spPr/>
        <p:txBody>
          <a:bodyPr/>
          <a:lstStyle/>
          <a:p>
            <a:pPr marL="0" indent="0" algn="ctr" defTabSz="342991" fontAlgn="auto">
              <a:spcAft>
                <a:spcPts val="0"/>
              </a:spcAft>
              <a:buFont typeface="Arial"/>
              <a:buNone/>
              <a:defRPr/>
            </a:pPr>
            <a:r>
              <a:rPr lang="nl-BE" altLang="nl-BE" sz="3200" dirty="0"/>
              <a:t>Wanneer de kandidaat slaagt voor de beroepsproef (</a:t>
            </a:r>
            <a:r>
              <a:rPr lang="nl-BE" altLang="nl-BE" sz="3200" b="1" dirty="0"/>
              <a:t>niveau A en B</a:t>
            </a:r>
            <a:r>
              <a:rPr lang="nl-BE" altLang="nl-BE" sz="3200" dirty="0"/>
              <a:t>) zal DPRS een </a:t>
            </a:r>
            <a:r>
              <a:rPr lang="nl-BE" altLang="nl-BE" sz="3200" b="1" dirty="0"/>
              <a:t>advies</a:t>
            </a:r>
            <a:r>
              <a:rPr lang="nl-BE" altLang="nl-BE" sz="3200" dirty="0"/>
              <a:t> vragen aan de bevoegde overheid (</a:t>
            </a:r>
            <a:r>
              <a:rPr lang="nl-BE" altLang="nl-BE" sz="3200" b="1" dirty="0"/>
              <a:t>korpschef of directeur</a:t>
            </a:r>
            <a:r>
              <a:rPr lang="nl-BE" altLang="nl-BE" sz="3200" dirty="0"/>
              <a:t>) betreffende de </a:t>
            </a:r>
            <a:r>
              <a:rPr lang="nl-BE" altLang="nl-BE" sz="3200" b="1" dirty="0"/>
              <a:t>evaluatie van het potentieel</a:t>
            </a:r>
            <a:r>
              <a:rPr lang="nl-BE" altLang="nl-BE" sz="3200" dirty="0"/>
              <a:t> van het personeelslid om te bevorderen (gestandaardiseerd document).</a:t>
            </a:r>
            <a:br>
              <a:rPr lang="nl-BE" altLang="nl-BE" sz="3200" dirty="0"/>
            </a:br>
            <a:r>
              <a:rPr lang="fr-BE" sz="3200" dirty="0">
                <a:latin typeface="TheSans B5 Plain" charset="0"/>
                <a:cs typeface="TheSans B5 Plain" charset="0"/>
              </a:rPr>
              <a:t>☞ Niet </a:t>
            </a:r>
            <a:r>
              <a:rPr lang="fr-BE" sz="3200" dirty="0" err="1">
                <a:latin typeface="TheSans B5 Plain" charset="0"/>
                <a:cs typeface="TheSans B5 Plain" charset="0"/>
              </a:rPr>
              <a:t>vergeten</a:t>
            </a:r>
            <a:r>
              <a:rPr lang="fr-BE" sz="3200" dirty="0">
                <a:latin typeface="TheSans B5 Plain" charset="0"/>
                <a:cs typeface="TheSans B5 Plain" charset="0"/>
              </a:rPr>
              <a:t> </a:t>
            </a:r>
            <a:r>
              <a:rPr lang="fr-BE" sz="3200" dirty="0" err="1">
                <a:latin typeface="TheSans B5 Plain" charset="0"/>
                <a:cs typeface="TheSans B5 Plain" charset="0"/>
              </a:rPr>
              <a:t>opvolgen</a:t>
            </a:r>
            <a:r>
              <a:rPr lang="fr-BE" sz="3200" dirty="0">
                <a:latin typeface="TheSans B5 Plain" charset="0"/>
                <a:cs typeface="TheSans B5 Plain" charset="0"/>
              </a:rPr>
              <a:t>! </a:t>
            </a:r>
            <a:br>
              <a:rPr lang="fr-BE" sz="3200" dirty="0">
                <a:latin typeface="TheSans B5 Plain" charset="0"/>
                <a:cs typeface="TheSans B5 Plain" charset="0"/>
              </a:rPr>
            </a:br>
            <a:r>
              <a:rPr lang="fr-BE" sz="3200" dirty="0" err="1">
                <a:latin typeface="TheSans B5 Plain" charset="0"/>
                <a:cs typeface="TheSans B5 Plain" charset="0"/>
              </a:rPr>
              <a:t>zie</a:t>
            </a:r>
            <a:r>
              <a:rPr lang="fr-BE" sz="3200" dirty="0">
                <a:latin typeface="TheSans B5 Plain" charset="0"/>
                <a:cs typeface="TheSans B5 Plain" charset="0"/>
              </a:rPr>
              <a:t> </a:t>
            </a:r>
            <a:r>
              <a:rPr lang="fr-BE" sz="3200" dirty="0" err="1">
                <a:latin typeface="TheSans B5 Plain" charset="0"/>
                <a:cs typeface="TheSans B5 Plain" charset="0"/>
              </a:rPr>
              <a:t>www.jobpol.be</a:t>
            </a:r>
            <a:r>
              <a:rPr lang="fr-BE" sz="3200" dirty="0">
                <a:latin typeface="TheSans B5 Plain" charset="0"/>
                <a:cs typeface="TheSans B5 Plain" charset="0"/>
              </a:rPr>
              <a:t> – </a:t>
            </a:r>
            <a:r>
              <a:rPr lang="fr-BE" sz="3200" dirty="0" err="1">
                <a:latin typeface="TheSans B5 Plain" charset="0"/>
                <a:cs typeface="TheSans B5 Plain" charset="0"/>
              </a:rPr>
              <a:t>nuttige</a:t>
            </a:r>
            <a:r>
              <a:rPr lang="fr-BE" sz="3200" dirty="0">
                <a:latin typeface="TheSans B5 Plain" charset="0"/>
                <a:cs typeface="TheSans B5 Plain" charset="0"/>
              </a:rPr>
              <a:t> </a:t>
            </a:r>
            <a:r>
              <a:rPr lang="fr-BE" sz="3200" dirty="0" err="1">
                <a:latin typeface="TheSans B5 Plain" charset="0"/>
                <a:cs typeface="TheSans B5 Plain" charset="0"/>
              </a:rPr>
              <a:t>documenten</a:t>
            </a:r>
            <a:r>
              <a:rPr lang="fr-BE" sz="3200" dirty="0">
                <a:latin typeface="TheSans B5 Plain" charset="0"/>
                <a:cs typeface="TheSans B5 Plain" charset="0"/>
              </a:rPr>
              <a:t> </a:t>
            </a:r>
            <a:endParaRPr lang="nl-BE" altLang="nl-BE" sz="3200" dirty="0"/>
          </a:p>
          <a:p>
            <a:endParaRPr lang="nl-BE" dirty="0"/>
          </a:p>
        </p:txBody>
      </p:sp>
    </p:spTree>
    <p:extLst>
      <p:ext uri="{BB962C8B-B14F-4D97-AF65-F5344CB8AC3E}">
        <p14:creationId xmlns:p14="http://schemas.microsoft.com/office/powerpoint/2010/main" val="4235649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C2F415-C8C5-9986-EDD3-3D53F0C6D831}"/>
              </a:ext>
            </a:extLst>
          </p:cNvPr>
          <p:cNvSpPr>
            <a:spLocks noGrp="1"/>
          </p:cNvSpPr>
          <p:nvPr>
            <p:ph type="title"/>
          </p:nvPr>
        </p:nvSpPr>
        <p:spPr/>
        <p:txBody>
          <a:bodyPr/>
          <a:lstStyle/>
          <a:p>
            <a:r>
              <a:rPr lang="nl-BE" sz="3200" cap="small" dirty="0">
                <a:solidFill>
                  <a:srgbClr val="333399"/>
                </a:solidFill>
                <a:effectLst>
                  <a:outerShdw blurRad="38100" dist="38100" dir="2700000" algn="tl">
                    <a:srgbClr val="000000">
                      <a:alpha val="43137"/>
                    </a:srgbClr>
                  </a:outerShdw>
                </a:effectLst>
              </a:rPr>
              <a:t>Welke competenties </a:t>
            </a:r>
            <a:endParaRPr lang="nl-BE" dirty="0"/>
          </a:p>
        </p:txBody>
      </p:sp>
      <p:graphicFrame>
        <p:nvGraphicFramePr>
          <p:cNvPr id="5" name="Tabel 5">
            <a:extLst>
              <a:ext uri="{FF2B5EF4-FFF2-40B4-BE49-F238E27FC236}">
                <a16:creationId xmlns:a16="http://schemas.microsoft.com/office/drawing/2014/main" id="{7546630A-A7F8-51A4-7109-77999E5EBCA2}"/>
              </a:ext>
            </a:extLst>
          </p:cNvPr>
          <p:cNvGraphicFramePr>
            <a:graphicFrameLocks noGrp="1"/>
          </p:cNvGraphicFramePr>
          <p:nvPr>
            <p:extLst>
              <p:ext uri="{D42A27DB-BD31-4B8C-83A1-F6EECF244321}">
                <p14:modId xmlns:p14="http://schemas.microsoft.com/office/powerpoint/2010/main" val="605643994"/>
              </p:ext>
            </p:extLst>
          </p:nvPr>
        </p:nvGraphicFramePr>
        <p:xfrm>
          <a:off x="609601" y="1236133"/>
          <a:ext cx="10752666" cy="4216401"/>
        </p:xfrm>
        <a:graphic>
          <a:graphicData uri="http://schemas.openxmlformats.org/drawingml/2006/table">
            <a:tbl>
              <a:tblPr firstRow="1" bandRow="1">
                <a:tableStyleId>{5C22544A-7EE6-4342-B048-85BDC9FD1C3A}</a:tableStyleId>
              </a:tblPr>
              <a:tblGrid>
                <a:gridCol w="5398642">
                  <a:extLst>
                    <a:ext uri="{9D8B030D-6E8A-4147-A177-3AD203B41FA5}">
                      <a16:colId xmlns:a16="http://schemas.microsoft.com/office/drawing/2014/main" val="3829165357"/>
                    </a:ext>
                  </a:extLst>
                </a:gridCol>
                <a:gridCol w="5354024">
                  <a:extLst>
                    <a:ext uri="{9D8B030D-6E8A-4147-A177-3AD203B41FA5}">
                      <a16:colId xmlns:a16="http://schemas.microsoft.com/office/drawing/2014/main" val="565918191"/>
                    </a:ext>
                  </a:extLst>
                </a:gridCol>
              </a:tblGrid>
              <a:tr h="602343">
                <a:tc>
                  <a:txBody>
                    <a:bodyPr/>
                    <a:lstStyle/>
                    <a:p>
                      <a:r>
                        <a:rPr lang="nl-BE" sz="2800" dirty="0"/>
                        <a:t>Niveau A</a:t>
                      </a:r>
                    </a:p>
                  </a:txBody>
                  <a:tcPr/>
                </a:tc>
                <a:tc>
                  <a:txBody>
                    <a:bodyPr/>
                    <a:lstStyle/>
                    <a:p>
                      <a:r>
                        <a:rPr lang="nl-BE" sz="2800" dirty="0"/>
                        <a:t>Niveau B</a:t>
                      </a:r>
                    </a:p>
                  </a:txBody>
                  <a:tcPr/>
                </a:tc>
                <a:extLst>
                  <a:ext uri="{0D108BD9-81ED-4DB2-BD59-A6C34878D82A}">
                    <a16:rowId xmlns:a16="http://schemas.microsoft.com/office/drawing/2014/main" val="1827239459"/>
                  </a:ext>
                </a:extLst>
              </a:tr>
              <a:tr h="602343">
                <a:tc>
                  <a:txBody>
                    <a:bodyPr/>
                    <a:lstStyle/>
                    <a:p>
                      <a:r>
                        <a:rPr lang="nl-BE" sz="2800" dirty="0"/>
                        <a:t>Mensen aansturen </a:t>
                      </a:r>
                    </a:p>
                  </a:txBody>
                  <a:tcPr/>
                </a:tc>
                <a:tc>
                  <a:txBody>
                    <a:bodyPr/>
                    <a:lstStyle/>
                    <a:p>
                      <a:r>
                        <a:rPr lang="nl-BE" sz="2800" dirty="0"/>
                        <a:t>Mensen aansturen </a:t>
                      </a:r>
                    </a:p>
                  </a:txBody>
                  <a:tcPr/>
                </a:tc>
                <a:extLst>
                  <a:ext uri="{0D108BD9-81ED-4DB2-BD59-A6C34878D82A}">
                    <a16:rowId xmlns:a16="http://schemas.microsoft.com/office/drawing/2014/main" val="1104730375"/>
                  </a:ext>
                </a:extLst>
              </a:tr>
              <a:tr h="602343">
                <a:tc>
                  <a:txBody>
                    <a:bodyPr/>
                    <a:lstStyle/>
                    <a:p>
                      <a:r>
                        <a:rPr lang="nl-BE" sz="2800" dirty="0"/>
                        <a:t>Klantgericht optreden</a:t>
                      </a:r>
                    </a:p>
                  </a:txBody>
                  <a:tcPr/>
                </a:tc>
                <a:tc>
                  <a:txBody>
                    <a:bodyPr/>
                    <a:lstStyle/>
                    <a:p>
                      <a:r>
                        <a:rPr lang="nl-BE" sz="2800" dirty="0"/>
                        <a:t>Klantgericht optreden</a:t>
                      </a:r>
                    </a:p>
                  </a:txBody>
                  <a:tcPr/>
                </a:tc>
                <a:extLst>
                  <a:ext uri="{0D108BD9-81ED-4DB2-BD59-A6C34878D82A}">
                    <a16:rowId xmlns:a16="http://schemas.microsoft.com/office/drawing/2014/main" val="1165812450"/>
                  </a:ext>
                </a:extLst>
              </a:tr>
              <a:tr h="602343">
                <a:tc>
                  <a:txBody>
                    <a:bodyPr/>
                    <a:lstStyle/>
                    <a:p>
                      <a:r>
                        <a:rPr lang="nl-BE" sz="2800" dirty="0"/>
                        <a:t>Zichzelf ontwikkelen</a:t>
                      </a:r>
                    </a:p>
                  </a:txBody>
                  <a:tcPr/>
                </a:tc>
                <a:tc>
                  <a:txBody>
                    <a:bodyPr/>
                    <a:lstStyle/>
                    <a:p>
                      <a:r>
                        <a:rPr lang="nl-BE" sz="2800" dirty="0"/>
                        <a:t>Inzet tonen</a:t>
                      </a:r>
                    </a:p>
                  </a:txBody>
                  <a:tcPr/>
                </a:tc>
                <a:extLst>
                  <a:ext uri="{0D108BD9-81ED-4DB2-BD59-A6C34878D82A}">
                    <a16:rowId xmlns:a16="http://schemas.microsoft.com/office/drawing/2014/main" val="3334397364"/>
                  </a:ext>
                </a:extLst>
              </a:tr>
              <a:tr h="602343">
                <a:tc>
                  <a:txBody>
                    <a:bodyPr/>
                    <a:lstStyle/>
                    <a:p>
                      <a:r>
                        <a:rPr lang="nl-BE" sz="2800" dirty="0"/>
                        <a:t>Coping</a:t>
                      </a:r>
                    </a:p>
                  </a:txBody>
                  <a:tcPr/>
                </a:tc>
                <a:tc>
                  <a:txBody>
                    <a:bodyPr/>
                    <a:lstStyle/>
                    <a:p>
                      <a:r>
                        <a:rPr lang="nl-BE" sz="2800" dirty="0"/>
                        <a:t>Coping</a:t>
                      </a:r>
                    </a:p>
                  </a:txBody>
                  <a:tcPr/>
                </a:tc>
                <a:extLst>
                  <a:ext uri="{0D108BD9-81ED-4DB2-BD59-A6C34878D82A}">
                    <a16:rowId xmlns:a16="http://schemas.microsoft.com/office/drawing/2014/main" val="2620089363"/>
                  </a:ext>
                </a:extLst>
              </a:tr>
              <a:tr h="602343">
                <a:tc>
                  <a:txBody>
                    <a:bodyPr/>
                    <a:lstStyle/>
                    <a:p>
                      <a:r>
                        <a:rPr lang="nl-BE" sz="2800" dirty="0"/>
                        <a:t>Betrokkenheid en motivatie </a:t>
                      </a:r>
                    </a:p>
                  </a:txBody>
                  <a:tcPr/>
                </a:tc>
                <a:tc>
                  <a:txBody>
                    <a:bodyPr/>
                    <a:lstStyle/>
                    <a:p>
                      <a:r>
                        <a:rPr lang="nl-BE" sz="2800" dirty="0"/>
                        <a:t>Betrokkenheid en motivatie </a:t>
                      </a:r>
                    </a:p>
                  </a:txBody>
                  <a:tcPr/>
                </a:tc>
                <a:extLst>
                  <a:ext uri="{0D108BD9-81ED-4DB2-BD59-A6C34878D82A}">
                    <a16:rowId xmlns:a16="http://schemas.microsoft.com/office/drawing/2014/main" val="2905557026"/>
                  </a:ext>
                </a:extLst>
              </a:tr>
              <a:tr h="602343">
                <a:tc>
                  <a:txBody>
                    <a:bodyPr/>
                    <a:lstStyle/>
                    <a:p>
                      <a:r>
                        <a:rPr lang="nl-BE" sz="2800" dirty="0"/>
                        <a:t>Normbesef – integriteit</a:t>
                      </a:r>
                    </a:p>
                  </a:txBody>
                  <a:tcPr/>
                </a:tc>
                <a:tc>
                  <a:txBody>
                    <a:bodyPr/>
                    <a:lstStyle/>
                    <a:p>
                      <a:r>
                        <a:rPr lang="nl-BE" sz="2800" dirty="0"/>
                        <a:t>Normbesef – integriteit</a:t>
                      </a:r>
                    </a:p>
                  </a:txBody>
                  <a:tcPr/>
                </a:tc>
                <a:extLst>
                  <a:ext uri="{0D108BD9-81ED-4DB2-BD59-A6C34878D82A}">
                    <a16:rowId xmlns:a16="http://schemas.microsoft.com/office/drawing/2014/main" val="2181963914"/>
                  </a:ext>
                </a:extLst>
              </a:tr>
            </a:tbl>
          </a:graphicData>
        </a:graphic>
      </p:graphicFrame>
    </p:spTree>
    <p:extLst>
      <p:ext uri="{BB962C8B-B14F-4D97-AF65-F5344CB8AC3E}">
        <p14:creationId xmlns:p14="http://schemas.microsoft.com/office/powerpoint/2010/main" val="8021238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914400" y="2693988"/>
            <a:ext cx="10363200" cy="1470025"/>
          </a:xfrm>
        </p:spPr>
        <p:txBody>
          <a:bodyPr/>
          <a:lstStyle/>
          <a:p>
            <a:pPr defTabSz="342991" fontAlgn="auto">
              <a:spcAft>
                <a:spcPts val="0"/>
              </a:spcAft>
              <a:defRPr/>
            </a:pPr>
            <a:r>
              <a:rPr lang="nl-BE" sz="4400" cap="small" dirty="0">
                <a:solidFill>
                  <a:schemeClr val="bg1"/>
                </a:solidFill>
              </a:rPr>
              <a:t>5. Deliberatiecommissie</a:t>
            </a:r>
          </a:p>
        </p:txBody>
      </p:sp>
    </p:spTree>
    <p:extLst>
      <p:ext uri="{BB962C8B-B14F-4D97-AF65-F5344CB8AC3E}">
        <p14:creationId xmlns:p14="http://schemas.microsoft.com/office/powerpoint/2010/main" val="37505114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4D883-9FBF-E113-74BC-5E28806591EE}"/>
              </a:ext>
            </a:extLst>
          </p:cNvPr>
          <p:cNvSpPr>
            <a:spLocks noGrp="1"/>
          </p:cNvSpPr>
          <p:nvPr>
            <p:ph type="title"/>
          </p:nvPr>
        </p:nvSpPr>
        <p:spPr/>
        <p:txBody>
          <a:bodyPr/>
          <a:lstStyle/>
          <a:p>
            <a:r>
              <a:rPr lang="nl-BE" sz="3600" cap="small" dirty="0">
                <a:solidFill>
                  <a:srgbClr val="333399"/>
                </a:solidFill>
                <a:effectLst>
                  <a:outerShdw blurRad="38100" dist="38100" dir="2700000" algn="tl">
                    <a:srgbClr val="000000">
                      <a:alpha val="43137"/>
                    </a:srgbClr>
                  </a:outerShdw>
                </a:effectLst>
              </a:rPr>
              <a:t>Deliberatiecommissie </a:t>
            </a:r>
            <a:r>
              <a:rPr lang="nl-BE" sz="3600" i="1" cap="small" dirty="0">
                <a:solidFill>
                  <a:srgbClr val="333399"/>
                </a:solidFill>
                <a:effectLst>
                  <a:outerShdw blurRad="38100" dist="38100" dir="2700000" algn="tl">
                    <a:srgbClr val="000000">
                      <a:alpha val="43137"/>
                    </a:srgbClr>
                  </a:outerShdw>
                </a:effectLst>
              </a:rPr>
              <a:t> </a:t>
            </a:r>
            <a:endParaRPr lang="nl-BE" dirty="0"/>
          </a:p>
        </p:txBody>
      </p:sp>
      <p:sp>
        <p:nvSpPr>
          <p:cNvPr id="3" name="Tijdelijke aanduiding voor inhoud 2">
            <a:extLst>
              <a:ext uri="{FF2B5EF4-FFF2-40B4-BE49-F238E27FC236}">
                <a16:creationId xmlns:a16="http://schemas.microsoft.com/office/drawing/2014/main" id="{01868354-09EE-2AE7-F40C-549129DD8D51}"/>
              </a:ext>
            </a:extLst>
          </p:cNvPr>
          <p:cNvSpPr>
            <a:spLocks noGrp="1"/>
          </p:cNvSpPr>
          <p:nvPr>
            <p:ph idx="1"/>
          </p:nvPr>
        </p:nvSpPr>
        <p:spPr>
          <a:xfrm>
            <a:off x="346841" y="1024759"/>
            <a:ext cx="11556125" cy="5265682"/>
          </a:xfrm>
        </p:spPr>
        <p:txBody>
          <a:bodyPr/>
          <a:lstStyle/>
          <a:p>
            <a:pPr marL="0" indent="0" algn="ctr">
              <a:buNone/>
            </a:pPr>
            <a:r>
              <a:rPr lang="fr-BE" sz="5400" dirty="0">
                <a:latin typeface="TheSans B5 Plain" charset="0"/>
                <a:cs typeface="TheSans B5 Plain" charset="0"/>
              </a:rPr>
              <a:t>☞</a:t>
            </a:r>
            <a:r>
              <a:rPr lang="fr-BE" sz="2800" dirty="0">
                <a:latin typeface="TheSans B5 Plain" charset="0"/>
                <a:cs typeface="TheSans B5 Plain" charset="0"/>
              </a:rPr>
              <a:t>  </a:t>
            </a:r>
            <a:r>
              <a:rPr lang="nl-BE" sz="2800" dirty="0"/>
              <a:t>Enkel voor bevordering naar niveau B en A</a:t>
            </a:r>
            <a:br>
              <a:rPr lang="nl-BE" sz="2800" dirty="0"/>
            </a:br>
            <a:endParaRPr lang="nl-BE" sz="2800" dirty="0"/>
          </a:p>
          <a:p>
            <a:r>
              <a:rPr lang="nl-BE" altLang="nl-BE" sz="2800" b="1" dirty="0"/>
              <a:t>Doel</a:t>
            </a:r>
            <a:r>
              <a:rPr lang="nl-BE" altLang="nl-BE" sz="2800" dirty="0"/>
              <a:t>: </a:t>
            </a:r>
            <a:r>
              <a:rPr lang="nl-BE" sz="2800" dirty="0"/>
              <a:t>bepalen of de kandidaat voldoet aan het competentieprofiel o.b.v. basis van de verkregen resultaten van de verschillende </a:t>
            </a:r>
            <a:r>
              <a:rPr lang="nl-BE" sz="2800" u="sng" dirty="0"/>
              <a:t>proeven</a:t>
            </a:r>
            <a:r>
              <a:rPr lang="nl-BE" sz="2800" dirty="0"/>
              <a:t> én het </a:t>
            </a:r>
            <a:r>
              <a:rPr lang="nl-BE" sz="2800" u="sng" dirty="0"/>
              <a:t>advies</a:t>
            </a:r>
            <a:br>
              <a:rPr lang="nl-BE" sz="2800" u="sng" dirty="0"/>
            </a:br>
            <a:endParaRPr lang="nl-BE" sz="2800" u="sng" dirty="0"/>
          </a:p>
          <a:p>
            <a:r>
              <a:rPr lang="nl-BE" sz="2800" b="1" dirty="0"/>
              <a:t>Samenstelling</a:t>
            </a:r>
            <a:r>
              <a:rPr lang="nl-BE" sz="2800" dirty="0"/>
              <a:t>: DG algemene directie van het Middelenbeheer en de Informatie van de Federale Politie (of het personeelslid dat aangewezen wordt), een vertegenwoordiger van de Federale Politie en een vertegenwoordiger van VCLP</a:t>
            </a:r>
          </a:p>
          <a:p>
            <a:pPr marL="0" indent="0">
              <a:buNone/>
            </a:pPr>
            <a:endParaRPr lang="nl-BE" dirty="0"/>
          </a:p>
        </p:txBody>
      </p:sp>
    </p:spTree>
    <p:extLst>
      <p:ext uri="{BB962C8B-B14F-4D97-AF65-F5344CB8AC3E}">
        <p14:creationId xmlns:p14="http://schemas.microsoft.com/office/powerpoint/2010/main" val="3637314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defTabSz="342991" fontAlgn="auto">
              <a:lnSpc>
                <a:spcPct val="150000"/>
              </a:lnSpc>
              <a:spcBef>
                <a:spcPts val="600"/>
              </a:spcBef>
              <a:spcAft>
                <a:spcPts val="600"/>
              </a:spcAft>
              <a:defRPr/>
            </a:pPr>
            <a:r>
              <a:rPr lang="nl-BE" sz="4000" cap="small" dirty="0">
                <a:solidFill>
                  <a:srgbClr val="333399"/>
                </a:solidFill>
                <a:effectLst>
                  <a:outerShdw blurRad="38100" dist="38100" dir="2700000" algn="tl">
                    <a:srgbClr val="000000">
                      <a:alpha val="43137"/>
                    </a:srgbClr>
                  </a:outerShdw>
                </a:effectLst>
              </a:rPr>
              <a:t>Programma</a:t>
            </a:r>
          </a:p>
        </p:txBody>
      </p:sp>
      <p:sp>
        <p:nvSpPr>
          <p:cNvPr id="3" name="Tijdelijke aanduiding voor inhoud 2"/>
          <p:cNvSpPr>
            <a:spLocks noGrp="1"/>
          </p:cNvSpPr>
          <p:nvPr>
            <p:ph idx="1"/>
          </p:nvPr>
        </p:nvSpPr>
        <p:spPr>
          <a:xfrm>
            <a:off x="609600" y="1600200"/>
            <a:ext cx="10972800" cy="3681413"/>
          </a:xfrm>
        </p:spPr>
        <p:txBody>
          <a:bodyPr>
            <a:normAutofit/>
          </a:bodyPr>
          <a:lstStyle/>
          <a:p>
            <a:pPr marL="514350" indent="-514350" defTabSz="342991" fontAlgn="auto">
              <a:lnSpc>
                <a:spcPct val="90000"/>
              </a:lnSpc>
              <a:spcAft>
                <a:spcPts val="0"/>
              </a:spcAft>
              <a:buClr>
                <a:schemeClr val="tx1"/>
              </a:buClr>
              <a:buFont typeface="Arial"/>
              <a:buAutoNum type="arabicPeriod"/>
              <a:defRPr/>
            </a:pPr>
            <a:r>
              <a:rPr lang="en-US" altLang="nl-BE" sz="2800" dirty="0"/>
              <a:t> </a:t>
            </a:r>
            <a:r>
              <a:rPr lang="en-US" altLang="nl-BE" sz="2800" dirty="0" err="1"/>
              <a:t>Algemene</a:t>
            </a:r>
            <a:r>
              <a:rPr lang="en-US" altLang="nl-BE" sz="2800" dirty="0"/>
              <a:t> </a:t>
            </a:r>
            <a:r>
              <a:rPr lang="en-US" altLang="nl-BE" sz="2800" dirty="0" err="1"/>
              <a:t>informatie</a:t>
            </a:r>
            <a:endParaRPr lang="en-US" altLang="nl-BE" sz="2800" dirty="0"/>
          </a:p>
          <a:p>
            <a:pPr marL="609600" indent="-609600" defTabSz="342991" fontAlgn="auto">
              <a:lnSpc>
                <a:spcPct val="90000"/>
              </a:lnSpc>
              <a:spcAft>
                <a:spcPts val="0"/>
              </a:spcAft>
              <a:buClr>
                <a:schemeClr val="tx1"/>
              </a:buClr>
              <a:buFont typeface="Arial" panose="020B0604020202020204" pitchFamily="34" charset="0"/>
              <a:buAutoNum type="arabicPeriod"/>
              <a:defRPr/>
            </a:pPr>
            <a:r>
              <a:rPr lang="en-US" altLang="nl-BE" sz="2800" dirty="0" err="1"/>
              <a:t>Selectieprocedure</a:t>
            </a:r>
            <a:endParaRPr lang="en-US" altLang="nl-BE" sz="2800" dirty="0"/>
          </a:p>
          <a:p>
            <a:pPr marL="609600" indent="-609600" defTabSz="342991" fontAlgn="auto">
              <a:lnSpc>
                <a:spcPct val="90000"/>
              </a:lnSpc>
              <a:spcAft>
                <a:spcPts val="0"/>
              </a:spcAft>
              <a:buClr>
                <a:schemeClr val="tx1"/>
              </a:buClr>
              <a:buFont typeface="Arial" panose="020B0604020202020204" pitchFamily="34" charset="0"/>
              <a:buAutoNum type="arabicPeriod"/>
              <a:defRPr/>
            </a:pPr>
            <a:r>
              <a:rPr lang="en-US" altLang="nl-BE" sz="2800" dirty="0" err="1"/>
              <a:t>Selectieproeven</a:t>
            </a:r>
            <a:endParaRPr lang="en-US" altLang="nl-BE" sz="2800" dirty="0"/>
          </a:p>
          <a:p>
            <a:pPr marL="990600" lvl="1" indent="-533400" defTabSz="342991" fontAlgn="auto">
              <a:lnSpc>
                <a:spcPct val="90000"/>
              </a:lnSpc>
              <a:spcAft>
                <a:spcPts val="0"/>
              </a:spcAft>
              <a:buFontTx/>
              <a:buChar char="•"/>
              <a:defRPr/>
            </a:pPr>
            <a:r>
              <a:rPr lang="en-US" altLang="nl-BE" sz="2400" dirty="0" err="1"/>
              <a:t>Beroepsproef</a:t>
            </a:r>
            <a:endParaRPr lang="en-US" altLang="nl-BE" sz="2400" dirty="0"/>
          </a:p>
          <a:p>
            <a:pPr marL="990600" lvl="1" indent="-533400" defTabSz="342991" fontAlgn="auto">
              <a:lnSpc>
                <a:spcPct val="90000"/>
              </a:lnSpc>
              <a:spcAft>
                <a:spcPts val="0"/>
              </a:spcAft>
              <a:buFontTx/>
              <a:buChar char="•"/>
              <a:defRPr/>
            </a:pPr>
            <a:r>
              <a:rPr lang="en-US" altLang="nl-BE" sz="2400" dirty="0" err="1"/>
              <a:t>Persoonlijkheidsonderzoek</a:t>
            </a:r>
            <a:endParaRPr lang="en-US" altLang="nl-BE" sz="2400" dirty="0"/>
          </a:p>
          <a:p>
            <a:pPr marL="609600" indent="-609600" defTabSz="342991" fontAlgn="auto">
              <a:lnSpc>
                <a:spcPct val="90000"/>
              </a:lnSpc>
              <a:spcAft>
                <a:spcPts val="0"/>
              </a:spcAft>
              <a:buClr>
                <a:schemeClr val="tx1"/>
              </a:buClr>
              <a:buFont typeface="Arial" panose="020B0604020202020204" pitchFamily="34" charset="0"/>
              <a:buAutoNum type="arabicPeriod"/>
              <a:defRPr/>
            </a:pPr>
            <a:r>
              <a:rPr lang="en-US" altLang="nl-BE" sz="2800" dirty="0" err="1"/>
              <a:t>Bijkomend</a:t>
            </a:r>
            <a:r>
              <a:rPr lang="en-US" altLang="nl-BE" sz="2800" dirty="0"/>
              <a:t> </a:t>
            </a:r>
            <a:r>
              <a:rPr lang="en-US" altLang="nl-BE" sz="2800" dirty="0" err="1"/>
              <a:t>advies</a:t>
            </a:r>
            <a:r>
              <a:rPr lang="en-US" altLang="nl-BE" sz="2800" dirty="0"/>
              <a:t> KC of DIR</a:t>
            </a:r>
          </a:p>
          <a:p>
            <a:pPr marL="609600" indent="-609600" defTabSz="342991" fontAlgn="auto">
              <a:lnSpc>
                <a:spcPct val="90000"/>
              </a:lnSpc>
              <a:spcAft>
                <a:spcPts val="0"/>
              </a:spcAft>
              <a:buClr>
                <a:schemeClr val="tx1"/>
              </a:buClr>
              <a:buFont typeface="Arial" panose="020B0604020202020204" pitchFamily="34" charset="0"/>
              <a:buAutoNum type="arabicPeriod"/>
              <a:defRPr/>
            </a:pPr>
            <a:r>
              <a:rPr lang="en-US" altLang="nl-BE" sz="2800" dirty="0" err="1"/>
              <a:t>Deliberatiecommissie</a:t>
            </a:r>
            <a:endParaRPr lang="en-US" altLang="nl-BE" sz="2800" dirty="0"/>
          </a:p>
          <a:p>
            <a:pPr marL="609600" indent="-609600" defTabSz="342991" fontAlgn="auto">
              <a:lnSpc>
                <a:spcPct val="90000"/>
              </a:lnSpc>
              <a:spcAft>
                <a:spcPts val="0"/>
              </a:spcAft>
              <a:buClr>
                <a:schemeClr val="tx1"/>
              </a:buClr>
              <a:buFont typeface="Arial" panose="020B0604020202020204" pitchFamily="34" charset="0"/>
              <a:buAutoNum type="arabicPeriod"/>
              <a:defRPr/>
            </a:pPr>
            <a:r>
              <a:rPr lang="en-US" altLang="nl-BE" sz="2800" dirty="0" err="1"/>
              <a:t>Praktische</a:t>
            </a:r>
            <a:r>
              <a:rPr lang="en-US" altLang="nl-BE" sz="2800" dirty="0"/>
              <a:t> </a:t>
            </a:r>
            <a:r>
              <a:rPr lang="en-US" altLang="nl-BE" sz="2800" dirty="0" err="1"/>
              <a:t>informatie</a:t>
            </a:r>
            <a:endParaRPr lang="en-US" altLang="nl-BE"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735069-2077-3CE3-A235-FF6244B938AC}"/>
              </a:ext>
            </a:extLst>
          </p:cNvPr>
          <p:cNvSpPr>
            <a:spLocks noGrp="1"/>
          </p:cNvSpPr>
          <p:nvPr>
            <p:ph type="title"/>
          </p:nvPr>
        </p:nvSpPr>
        <p:spPr/>
        <p:txBody>
          <a:bodyPr/>
          <a:lstStyle/>
          <a:p>
            <a:r>
              <a:rPr lang="nl-BE" sz="3200" cap="small" dirty="0">
                <a:solidFill>
                  <a:srgbClr val="333399"/>
                </a:solidFill>
                <a:effectLst>
                  <a:outerShdw blurRad="38100" dist="38100" dir="2700000" algn="tl">
                    <a:srgbClr val="000000">
                      <a:alpha val="43137"/>
                    </a:srgbClr>
                  </a:outerShdw>
                </a:effectLst>
              </a:rPr>
              <a:t>Deliberatiecommissie</a:t>
            </a:r>
            <a:endParaRPr lang="nl-BE" dirty="0"/>
          </a:p>
        </p:txBody>
      </p:sp>
      <p:sp>
        <p:nvSpPr>
          <p:cNvPr id="3" name="Tijdelijke aanduiding voor inhoud 2">
            <a:extLst>
              <a:ext uri="{FF2B5EF4-FFF2-40B4-BE49-F238E27FC236}">
                <a16:creationId xmlns:a16="http://schemas.microsoft.com/office/drawing/2014/main" id="{41901F0E-8C4E-0201-4E4B-8C06113DB700}"/>
              </a:ext>
            </a:extLst>
          </p:cNvPr>
          <p:cNvSpPr>
            <a:spLocks noGrp="1"/>
          </p:cNvSpPr>
          <p:nvPr>
            <p:ph idx="1"/>
          </p:nvPr>
        </p:nvSpPr>
        <p:spPr>
          <a:xfrm>
            <a:off x="310055" y="1166018"/>
            <a:ext cx="11466785" cy="5029830"/>
          </a:xfrm>
        </p:spPr>
        <p:txBody>
          <a:bodyPr/>
          <a:lstStyle/>
          <a:p>
            <a:r>
              <a:rPr lang="nl-BE" sz="2800" b="1" dirty="0"/>
              <a:t>Beslissing: ‘</a:t>
            </a:r>
            <a:r>
              <a:rPr lang="nl-BE" sz="2800" dirty="0"/>
              <a:t>ZEER GESCHIKT’, ‘GESCHIKT’ of ‘ONGESCHIKT’ </a:t>
            </a:r>
            <a:br>
              <a:rPr lang="nl-BE" sz="2800" dirty="0"/>
            </a:br>
            <a:r>
              <a:rPr lang="nl-BE" sz="2800" dirty="0"/>
              <a:t>&gt; o.b.v. bepaalde modaliteiten </a:t>
            </a:r>
          </a:p>
          <a:p>
            <a:pPr marL="0" indent="0">
              <a:buNone/>
            </a:pPr>
            <a:endParaRPr lang="nl-BE" sz="2800" dirty="0"/>
          </a:p>
          <a:p>
            <a:r>
              <a:rPr lang="nl-BE" sz="2800" b="1" dirty="0"/>
              <a:t>Rangschikking:</a:t>
            </a:r>
            <a:r>
              <a:rPr lang="nl-BE" sz="2800" dirty="0"/>
              <a:t> </a:t>
            </a:r>
          </a:p>
          <a:p>
            <a:pPr marL="0" indent="0">
              <a:buNone/>
            </a:pPr>
            <a:r>
              <a:rPr lang="nl-BE" sz="2800" dirty="0"/>
              <a:t>- De groep ZEER GESCHIKT heeft voorrang op de groep GESCHIKT</a:t>
            </a:r>
          </a:p>
          <a:p>
            <a:pPr>
              <a:buFontTx/>
              <a:buChar char="-"/>
            </a:pPr>
            <a:r>
              <a:rPr lang="nl-BE" sz="2800" dirty="0"/>
              <a:t>Rangschikking binnen iedere groep o.b.v. de resultaten van de beroepsproef</a:t>
            </a:r>
          </a:p>
          <a:p>
            <a:pPr marL="0" indent="0">
              <a:buNone/>
            </a:pPr>
            <a:r>
              <a:rPr lang="fr-BE" sz="2800" dirty="0">
                <a:latin typeface="TheSans B5 Plain" charset="0"/>
                <a:cs typeface="TheSans B5 Plain" charset="0"/>
              </a:rPr>
              <a:t>☞</a:t>
            </a:r>
            <a:r>
              <a:rPr lang="nl-BE" sz="2800" dirty="0"/>
              <a:t> Indien het aantal vacante plaatsen bereikt is, sluit de deliberatiecommissie het vergelijkend examen af</a:t>
            </a:r>
          </a:p>
          <a:p>
            <a:pPr lvl="1"/>
            <a:endParaRPr lang="nl-BE" sz="2800" dirty="0"/>
          </a:p>
          <a:p>
            <a:endParaRPr lang="nl-BE" sz="2800" dirty="0"/>
          </a:p>
        </p:txBody>
      </p:sp>
    </p:spTree>
    <p:extLst>
      <p:ext uri="{BB962C8B-B14F-4D97-AF65-F5344CB8AC3E}">
        <p14:creationId xmlns:p14="http://schemas.microsoft.com/office/powerpoint/2010/main" val="6495425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914400" y="2693988"/>
            <a:ext cx="10363200" cy="1470025"/>
          </a:xfrm>
        </p:spPr>
        <p:txBody>
          <a:bodyPr/>
          <a:lstStyle/>
          <a:p>
            <a:pPr defTabSz="342991" fontAlgn="auto">
              <a:spcAft>
                <a:spcPts val="0"/>
              </a:spcAft>
              <a:defRPr/>
            </a:pPr>
            <a:r>
              <a:rPr lang="nl-BE" sz="4400" cap="small" dirty="0">
                <a:solidFill>
                  <a:schemeClr val="bg1"/>
                </a:solidFill>
              </a:rPr>
              <a:t>5. Praktische informatie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F30ABC-CC5C-A461-D5B9-4EB88C90BC66}"/>
              </a:ext>
            </a:extLst>
          </p:cNvPr>
          <p:cNvSpPr>
            <a:spLocks noGrp="1"/>
          </p:cNvSpPr>
          <p:nvPr>
            <p:ph type="title"/>
          </p:nvPr>
        </p:nvSpPr>
        <p:spPr/>
        <p:txBody>
          <a:bodyPr/>
          <a:lstStyle/>
          <a:p>
            <a:r>
              <a:rPr lang="nl-BE" sz="3600" cap="small" dirty="0">
                <a:solidFill>
                  <a:srgbClr val="333399"/>
                </a:solidFill>
                <a:effectLst>
                  <a:outerShdw blurRad="38100" dist="38100" dir="2700000" algn="tl">
                    <a:srgbClr val="000000">
                      <a:alpha val="43137"/>
                    </a:srgbClr>
                  </a:outerShdw>
                </a:effectLst>
              </a:rPr>
              <a:t>Brevetten</a:t>
            </a:r>
            <a:endParaRPr lang="nl-BE" dirty="0"/>
          </a:p>
        </p:txBody>
      </p:sp>
      <p:sp>
        <p:nvSpPr>
          <p:cNvPr id="4" name="Tijdelijke aanduiding voor inhoud 2">
            <a:extLst>
              <a:ext uri="{FF2B5EF4-FFF2-40B4-BE49-F238E27FC236}">
                <a16:creationId xmlns:a16="http://schemas.microsoft.com/office/drawing/2014/main" id="{CCF99D25-5C80-FAD6-A9E3-281D6BE3FDB6}"/>
              </a:ext>
            </a:extLst>
          </p:cNvPr>
          <p:cNvSpPr>
            <a:spLocks noGrp="1"/>
          </p:cNvSpPr>
          <p:nvPr>
            <p:ph idx="1"/>
          </p:nvPr>
        </p:nvSpPr>
        <p:spPr>
          <a:xfrm>
            <a:off x="183931" y="1003794"/>
            <a:ext cx="12008069" cy="4525963"/>
          </a:xfrm>
        </p:spPr>
        <p:txBody>
          <a:bodyPr/>
          <a:lstStyle/>
          <a:p>
            <a:r>
              <a:rPr lang="nl-BE" sz="2800" dirty="0"/>
              <a:t>Kandidaten die geslaagd en batig gerangschikt zijn, ontvangen een brevet</a:t>
            </a:r>
          </a:p>
          <a:p>
            <a:pPr marL="0" indent="0">
              <a:buNone/>
            </a:pPr>
            <a:endParaRPr lang="nl-BE" sz="2800" dirty="0"/>
          </a:p>
          <a:p>
            <a:r>
              <a:rPr lang="nl-BE" sz="2800" dirty="0"/>
              <a:t>Enkel de kandidaten die batig gerangschikt zijn en die NIET in het bezit zijn van het vereiste diploma, zullen worden meegerekend in de quota. Aan de kandidaten die batig gerangschikt zijn en WEL in het bezit zijn van het vereiste diploma, zal eveneens een brevet voor overgang naar een hoger niveau worden verleend (buiten de quota). </a:t>
            </a:r>
          </a:p>
          <a:p>
            <a:pPr marL="0" indent="0">
              <a:buNone/>
            </a:pPr>
            <a:endParaRPr lang="nl-BE" dirty="0"/>
          </a:p>
        </p:txBody>
      </p:sp>
    </p:spTree>
    <p:extLst>
      <p:ext uri="{BB962C8B-B14F-4D97-AF65-F5344CB8AC3E}">
        <p14:creationId xmlns:p14="http://schemas.microsoft.com/office/powerpoint/2010/main" val="5947589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892175"/>
          </a:xfrm>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Resultaten &amp; Feedback</a:t>
            </a:r>
            <a:endParaRPr lang="nl-BE" sz="4000" dirty="0">
              <a:solidFill>
                <a:srgbClr val="333399"/>
              </a:solidFill>
              <a:effectLst>
                <a:outerShdw blurRad="38100" dist="38100" dir="2700000" algn="tl">
                  <a:srgbClr val="000000">
                    <a:alpha val="43137"/>
                  </a:srgbClr>
                </a:outerShdw>
              </a:effectLst>
            </a:endParaRPr>
          </a:p>
        </p:txBody>
      </p:sp>
      <p:sp>
        <p:nvSpPr>
          <p:cNvPr id="5" name="Tijdelijke aanduiding voor inhoud 4"/>
          <p:cNvSpPr>
            <a:spLocks noGrp="1"/>
          </p:cNvSpPr>
          <p:nvPr>
            <p:ph idx="1"/>
          </p:nvPr>
        </p:nvSpPr>
        <p:spPr>
          <a:xfrm>
            <a:off x="609600" y="1600200"/>
            <a:ext cx="10972800" cy="4525963"/>
          </a:xfrm>
        </p:spPr>
        <p:txBody>
          <a:bodyPr/>
          <a:lstStyle/>
          <a:p>
            <a:pPr marL="257244" indent="-257244" defTabSz="342991" fontAlgn="auto">
              <a:spcAft>
                <a:spcPts val="0"/>
              </a:spcAft>
              <a:buFont typeface="Arial"/>
              <a:buChar char="•"/>
              <a:defRPr/>
            </a:pPr>
            <a:r>
              <a:rPr lang="nl-BE" sz="2800" b="1" dirty="0"/>
              <a:t>Resultaten</a:t>
            </a:r>
            <a:r>
              <a:rPr lang="nl-BE" sz="2800" dirty="0"/>
              <a:t> worden na de deliberatiecommissie overgemaakt aan:</a:t>
            </a:r>
          </a:p>
          <a:p>
            <a:pPr marL="557361" lvl="1" indent="-214370" defTabSz="342991" fontAlgn="auto">
              <a:spcAft>
                <a:spcPts val="0"/>
              </a:spcAft>
              <a:buFont typeface="Arial"/>
              <a:buChar char="–"/>
              <a:defRPr/>
            </a:pPr>
            <a:r>
              <a:rPr lang="nl-BE" sz="2400" dirty="0"/>
              <a:t>Kandidaten</a:t>
            </a:r>
          </a:p>
          <a:p>
            <a:pPr marL="557361" lvl="1" indent="-214370" defTabSz="342991" fontAlgn="auto">
              <a:spcAft>
                <a:spcPts val="0"/>
              </a:spcAft>
              <a:buFont typeface="Arial"/>
              <a:buChar char="–"/>
              <a:defRPr/>
            </a:pPr>
            <a:r>
              <a:rPr lang="nl-BE" sz="2400" dirty="0"/>
              <a:t>KC of directeur</a:t>
            </a:r>
          </a:p>
          <a:p>
            <a:pPr marL="0" indent="0" defTabSz="342991" fontAlgn="auto">
              <a:spcAft>
                <a:spcPts val="0"/>
              </a:spcAft>
              <a:buFont typeface="Arial" panose="020B0604020202020204" pitchFamily="34" charset="0"/>
              <a:buNone/>
              <a:defRPr/>
            </a:pPr>
            <a:r>
              <a:rPr lang="nl-BE" dirty="0"/>
              <a:t>		&gt; tegelijkertijd (via mail daarna brief)</a:t>
            </a:r>
            <a:br>
              <a:rPr lang="nl-BE" dirty="0"/>
            </a:br>
            <a:endParaRPr lang="nl-BE" dirty="0"/>
          </a:p>
          <a:p>
            <a:pPr marL="257244" indent="-257244" defTabSz="342991" fontAlgn="auto">
              <a:spcAft>
                <a:spcPts val="0"/>
              </a:spcAft>
              <a:buFont typeface="Arial"/>
              <a:buChar char="•"/>
              <a:defRPr/>
            </a:pPr>
            <a:r>
              <a:rPr lang="nl-BE" sz="2800" b="1" dirty="0"/>
              <a:t>Feedback</a:t>
            </a:r>
          </a:p>
          <a:p>
            <a:pPr marL="342991" lvl="1" indent="0" defTabSz="342991" fontAlgn="auto">
              <a:spcAft>
                <a:spcPts val="0"/>
              </a:spcAft>
              <a:buNone/>
              <a:defRPr/>
            </a:pPr>
            <a:r>
              <a:rPr lang="nl-BE" sz="2400" dirty="0"/>
              <a:t>&gt; Niet geslaagde kandidaten: na de selectieprocedure (</a:t>
            </a:r>
            <a:r>
              <a:rPr lang="fr-BE" sz="2400" dirty="0">
                <a:latin typeface="TheSans B5 Plain" charset="0"/>
                <a:cs typeface="TheSans B5 Plain" charset="0"/>
              </a:rPr>
              <a:t>☞</a:t>
            </a:r>
            <a:r>
              <a:rPr lang="fr-BE" sz="2400" b="1" dirty="0">
                <a:solidFill>
                  <a:srgbClr val="FF0000"/>
                </a:solidFill>
                <a:latin typeface="TheSans B5 Plain" charset="0"/>
                <a:cs typeface="TheSans B5 Plain" charset="0"/>
              </a:rPr>
              <a:t> </a:t>
            </a:r>
            <a:r>
              <a:rPr lang="nl-BE" sz="2400" dirty="0"/>
              <a:t>aanvragen)</a:t>
            </a:r>
          </a:p>
          <a:p>
            <a:pPr marL="342991" lvl="1" indent="0" defTabSz="342991" fontAlgn="auto">
              <a:spcAft>
                <a:spcPts val="0"/>
              </a:spcAft>
              <a:buNone/>
              <a:defRPr/>
            </a:pPr>
            <a:endParaRPr lang="nl-BE" sz="2400" dirty="0">
              <a:highlight>
                <a:srgbClr val="FFFF00"/>
              </a:highlight>
            </a:endParaRPr>
          </a:p>
          <a:p>
            <a:pPr marL="342991" lvl="1" indent="0" defTabSz="342991" fontAlgn="auto">
              <a:spcAft>
                <a:spcPts val="0"/>
              </a:spcAft>
              <a:buNone/>
              <a:defRPr/>
            </a:pPr>
            <a:endParaRPr lang="nl-BE" sz="2101" dirty="0">
              <a:highlight>
                <a:srgbClr val="FFFF00"/>
              </a:highligh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892175"/>
          </a:xfrm>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TIPS</a:t>
            </a:r>
            <a:endParaRPr lang="nl-BE" sz="4000" dirty="0">
              <a:solidFill>
                <a:srgbClr val="333399"/>
              </a:solidFill>
              <a:effectLst>
                <a:outerShdw blurRad="38100" dist="38100" dir="2700000" algn="tl">
                  <a:srgbClr val="000000">
                    <a:alpha val="43137"/>
                  </a:srgbClr>
                </a:outerShdw>
              </a:effectLst>
            </a:endParaRPr>
          </a:p>
        </p:txBody>
      </p:sp>
      <p:sp>
        <p:nvSpPr>
          <p:cNvPr id="5" name="Tijdelijke aanduiding voor inhoud 4"/>
          <p:cNvSpPr>
            <a:spLocks noGrp="1"/>
          </p:cNvSpPr>
          <p:nvPr>
            <p:ph idx="1"/>
          </p:nvPr>
        </p:nvSpPr>
        <p:spPr>
          <a:xfrm>
            <a:off x="609600" y="1600200"/>
            <a:ext cx="10972800" cy="4525963"/>
          </a:xfrm>
        </p:spPr>
        <p:txBody>
          <a:bodyPr/>
          <a:lstStyle/>
          <a:p>
            <a:pPr marL="257244" indent="-257244" defTabSz="342991" fontAlgn="auto">
              <a:spcAft>
                <a:spcPts val="0"/>
              </a:spcAft>
              <a:buFont typeface="Arial"/>
              <a:buChar char="•"/>
              <a:defRPr/>
            </a:pPr>
            <a:r>
              <a:rPr lang="fr-BE" altLang="nl-BE" sz="3200" dirty="0" err="1"/>
              <a:t>Blijf</a:t>
            </a:r>
            <a:r>
              <a:rPr lang="fr-BE" altLang="nl-BE" sz="3200" dirty="0"/>
              <a:t> </a:t>
            </a:r>
            <a:r>
              <a:rPr lang="fr-BE" altLang="nl-BE" sz="3200" dirty="0" err="1"/>
              <a:t>jezelf</a:t>
            </a:r>
            <a:endParaRPr lang="fr-BE" altLang="nl-BE" sz="3200" dirty="0"/>
          </a:p>
          <a:p>
            <a:pPr marL="257244" indent="-257244" defTabSz="342991" fontAlgn="auto">
              <a:spcBef>
                <a:spcPct val="50000"/>
              </a:spcBef>
              <a:spcAft>
                <a:spcPts val="0"/>
              </a:spcAft>
              <a:buFont typeface="Arial"/>
              <a:buChar char="•"/>
              <a:defRPr/>
            </a:pPr>
            <a:r>
              <a:rPr lang="nl-NL" altLang="nl-BE" sz="3200" dirty="0">
                <a:sym typeface="Wingdings" panose="05000000000000000000" pitchFamily="2" charset="2"/>
              </a:rPr>
              <a:t>Je neemt deel aan een examen, hou dit steeds voor ogen </a:t>
            </a:r>
          </a:p>
          <a:p>
            <a:pPr marL="257244" indent="-257244" defTabSz="342991" fontAlgn="auto">
              <a:spcBef>
                <a:spcPct val="50000"/>
              </a:spcBef>
              <a:spcAft>
                <a:spcPts val="0"/>
              </a:spcAft>
              <a:buFont typeface="Arial"/>
              <a:buChar char="•"/>
              <a:defRPr/>
            </a:pPr>
            <a:r>
              <a:rPr lang="nl-NL" altLang="nl-BE" sz="3200" dirty="0">
                <a:sym typeface="Wingdings" panose="05000000000000000000" pitchFamily="2" charset="2"/>
              </a:rPr>
              <a:t>Toon je competenties tijdens de proeven</a:t>
            </a:r>
          </a:p>
          <a:p>
            <a:pPr marL="257244" indent="-257244" defTabSz="342991" fontAlgn="auto">
              <a:spcBef>
                <a:spcPct val="50000"/>
              </a:spcBef>
              <a:spcAft>
                <a:spcPts val="0"/>
              </a:spcAft>
              <a:buFont typeface="Arial"/>
              <a:buChar char="•"/>
              <a:defRPr/>
            </a:pPr>
            <a:r>
              <a:rPr lang="nl-NL" sz="3200" dirty="0">
                <a:sym typeface="Wingdings" panose="05000000000000000000" pitchFamily="2" charset="2"/>
              </a:rPr>
              <a:t>Bereid je goed voor</a:t>
            </a:r>
            <a:endParaRPr lang="nl-BE" sz="32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892175"/>
          </a:xfrm>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Bijkomende inlichtingen</a:t>
            </a:r>
            <a:endParaRPr lang="nl-BE" sz="4000" dirty="0">
              <a:solidFill>
                <a:srgbClr val="333399"/>
              </a:solidFill>
              <a:effectLst>
                <a:outerShdw blurRad="38100" dist="38100" dir="2700000" algn="tl">
                  <a:srgbClr val="000000">
                    <a:alpha val="43137"/>
                  </a:srgbClr>
                </a:outerShdw>
              </a:effectLst>
            </a:endParaRPr>
          </a:p>
        </p:txBody>
      </p:sp>
      <p:sp>
        <p:nvSpPr>
          <p:cNvPr id="5" name="Tijdelijke aanduiding voor inhoud 4"/>
          <p:cNvSpPr>
            <a:spLocks noGrp="1"/>
          </p:cNvSpPr>
          <p:nvPr>
            <p:ph idx="1"/>
          </p:nvPr>
        </p:nvSpPr>
        <p:spPr>
          <a:xfrm>
            <a:off x="609600" y="1600200"/>
            <a:ext cx="10972800" cy="4525963"/>
          </a:xfrm>
        </p:spPr>
        <p:txBody>
          <a:bodyPr/>
          <a:lstStyle/>
          <a:p>
            <a:pPr marL="257244" indent="-257244" defTabSz="342991" fontAlgn="auto">
              <a:spcAft>
                <a:spcPts val="0"/>
              </a:spcAft>
              <a:buFont typeface="Arial"/>
              <a:buChar char="•"/>
              <a:defRPr/>
            </a:pPr>
            <a:r>
              <a:rPr lang="nl-BE" altLang="nl-BE" sz="2800" dirty="0"/>
              <a:t>Praktische inlichtingen m.b.t. uw </a:t>
            </a:r>
            <a:r>
              <a:rPr lang="nl-BE" altLang="nl-BE" sz="2800" b="1" dirty="0">
                <a:solidFill>
                  <a:srgbClr val="333399"/>
                </a:solidFill>
              </a:rPr>
              <a:t>kandidatuur</a:t>
            </a:r>
            <a:r>
              <a:rPr lang="nl-BE" altLang="nl-BE" sz="2800" dirty="0"/>
              <a:t>: </a:t>
            </a:r>
          </a:p>
          <a:p>
            <a:pPr marL="342991" lvl="1" indent="0" defTabSz="342991" fontAlgn="auto">
              <a:spcAft>
                <a:spcPts val="0"/>
              </a:spcAft>
              <a:buNone/>
              <a:defRPr/>
            </a:pPr>
            <a:r>
              <a:rPr lang="nl-BE" altLang="nl-BE" sz="2800" dirty="0">
                <a:hlinkClick r:id="rId2"/>
              </a:rPr>
              <a:t>GPI.RecSel.SocProm@police.belgium.eu</a:t>
            </a:r>
            <a:endParaRPr lang="nl-BE" altLang="nl-BE" sz="2800" dirty="0"/>
          </a:p>
          <a:p>
            <a:pPr marL="342991" lvl="1" indent="0" defTabSz="342991" fontAlgn="auto">
              <a:spcAft>
                <a:spcPts val="0"/>
              </a:spcAft>
              <a:buNone/>
              <a:defRPr/>
            </a:pPr>
            <a:endParaRPr lang="nl-BE" altLang="nl-BE" sz="2800" dirty="0"/>
          </a:p>
          <a:p>
            <a:pPr marL="257244" indent="-257244" defTabSz="342991" fontAlgn="auto">
              <a:spcAft>
                <a:spcPts val="0"/>
              </a:spcAft>
              <a:buFont typeface="Arial"/>
              <a:buChar char="•"/>
              <a:defRPr/>
            </a:pPr>
            <a:r>
              <a:rPr lang="nl-BE" altLang="nl-BE" sz="2800" dirty="0"/>
              <a:t>Praktische vragen m.b.t. </a:t>
            </a:r>
            <a:r>
              <a:rPr lang="nl-BE" altLang="nl-BE" sz="2800" b="1" dirty="0">
                <a:solidFill>
                  <a:srgbClr val="333399"/>
                </a:solidFill>
              </a:rPr>
              <a:t>beroepsproef </a:t>
            </a:r>
            <a:r>
              <a:rPr lang="nl-BE" altLang="nl-BE" sz="2800" dirty="0"/>
              <a:t>en </a:t>
            </a:r>
            <a:r>
              <a:rPr lang="nl-BE" altLang="nl-BE" sz="2800" b="1" dirty="0">
                <a:solidFill>
                  <a:srgbClr val="333399"/>
                </a:solidFill>
              </a:rPr>
              <a:t>te kennen leerstof</a:t>
            </a:r>
            <a:r>
              <a:rPr lang="nl-BE" altLang="nl-BE" sz="2800" dirty="0">
                <a:solidFill>
                  <a:srgbClr val="333399"/>
                </a:solidFill>
              </a:rPr>
              <a:t>:</a:t>
            </a:r>
          </a:p>
          <a:p>
            <a:pPr marL="342991" lvl="1" indent="0" defTabSz="342991" fontAlgn="auto">
              <a:spcAft>
                <a:spcPts val="0"/>
              </a:spcAft>
              <a:buNone/>
              <a:defRPr/>
            </a:pPr>
            <a:r>
              <a:rPr lang="nl-BE" altLang="nl-BE" sz="2800" dirty="0">
                <a:hlinkClick r:id="rId3"/>
              </a:rPr>
              <a:t>GPI.RecSel</a:t>
            </a:r>
            <a:r>
              <a:rPr lang="nl-BE" altLang="nl-BE" sz="2800">
                <a:hlinkClick r:id="rId3"/>
              </a:rPr>
              <a:t>.Support.Ops</a:t>
            </a:r>
            <a:r>
              <a:rPr lang="nl-BE" altLang="nl-BE" sz="2800" dirty="0">
                <a:hlinkClick r:id="rId3"/>
              </a:rPr>
              <a:t>@police.belgium.eu</a:t>
            </a:r>
            <a:endParaRPr lang="nl-BE" altLang="nl-BE" sz="2800" dirty="0"/>
          </a:p>
          <a:p>
            <a:pPr marL="257244" indent="-257244" defTabSz="342991" fontAlgn="auto">
              <a:spcAft>
                <a:spcPts val="0"/>
              </a:spcAft>
              <a:buFont typeface="Arial"/>
              <a:buChar char="•"/>
              <a:defRPr/>
            </a:pPr>
            <a:endParaRPr lang="nl-BE" sz="240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26D1EEC4-36B3-4D41-A716-70B380F37ACC}"/>
              </a:ext>
            </a:extLst>
          </p:cNvPr>
          <p:cNvSpPr>
            <a:spLocks noGrp="1"/>
          </p:cNvSpPr>
          <p:nvPr>
            <p:ph idx="1"/>
          </p:nvPr>
        </p:nvSpPr>
        <p:spPr>
          <a:xfrm>
            <a:off x="611030" y="906044"/>
            <a:ext cx="10969943" cy="4525963"/>
          </a:xfrm>
        </p:spPr>
        <p:txBody>
          <a:bodyPr/>
          <a:lstStyle/>
          <a:p>
            <a:pPr marL="0" indent="0">
              <a:buNone/>
            </a:pPr>
            <a:r>
              <a:rPr lang="nl-BE" dirty="0"/>
              <a:t>Bedankt voor de aandacht!</a:t>
            </a:r>
          </a:p>
          <a:p>
            <a:pPr marL="0" indent="0">
              <a:buNone/>
            </a:pPr>
            <a:br>
              <a:rPr lang="nl-BE" dirty="0"/>
            </a:br>
            <a:endParaRPr lang="nl-BE" dirty="0"/>
          </a:p>
          <a:p>
            <a:pPr marL="0" indent="0">
              <a:buNone/>
            </a:pPr>
            <a:r>
              <a:rPr lang="nl-BE" sz="4400" dirty="0"/>
              <a:t>Vragen?			</a:t>
            </a:r>
          </a:p>
          <a:p>
            <a:pPr marL="0" indent="0">
              <a:buNone/>
            </a:pPr>
            <a:endParaRPr lang="nl-BE" dirty="0"/>
          </a:p>
          <a:p>
            <a:pPr marL="0" indent="0">
              <a:buNone/>
            </a:pPr>
            <a:r>
              <a:rPr lang="nl-BE" dirty="0"/>
              <a:t>						    </a:t>
            </a:r>
            <a:endParaRPr lang="nl-BE" sz="4000" dirty="0"/>
          </a:p>
          <a:p>
            <a:pPr marL="0" indent="0">
              <a:buNone/>
            </a:pPr>
            <a:r>
              <a:rPr lang="nl-BE" sz="4000" dirty="0"/>
              <a:t>						 </a:t>
            </a:r>
            <a:r>
              <a:rPr lang="nl-BE" sz="4000" dirty="0">
                <a:solidFill>
                  <a:srgbClr val="002060"/>
                </a:solidFill>
              </a:rPr>
              <a:t>En … VEEL SUCCES!  </a:t>
            </a:r>
          </a:p>
        </p:txBody>
      </p:sp>
      <p:pic>
        <p:nvPicPr>
          <p:cNvPr id="4" name="Graphique 2" descr="Questions avec un remplissage uni">
            <a:extLst>
              <a:ext uri="{FF2B5EF4-FFF2-40B4-BE49-F238E27FC236}">
                <a16:creationId xmlns:a16="http://schemas.microsoft.com/office/drawing/2014/main" id="{8D229BE5-1F24-374C-9221-22003784AAC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080397" y="1096298"/>
            <a:ext cx="2649162" cy="2649162"/>
          </a:xfrm>
          <a:prstGeom prst="rect">
            <a:avLst/>
          </a:prstGeom>
        </p:spPr>
      </p:pic>
    </p:spTree>
    <p:extLst>
      <p:ext uri="{BB962C8B-B14F-4D97-AF65-F5344CB8AC3E}">
        <p14:creationId xmlns:p14="http://schemas.microsoft.com/office/powerpoint/2010/main" val="2462667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914400" y="2693988"/>
            <a:ext cx="10363200" cy="1470025"/>
          </a:xfrm>
        </p:spPr>
        <p:txBody>
          <a:bodyPr/>
          <a:lstStyle/>
          <a:p>
            <a:pPr defTabSz="342991" fontAlgn="auto">
              <a:spcAft>
                <a:spcPts val="0"/>
              </a:spcAft>
              <a:defRPr/>
            </a:pPr>
            <a:r>
              <a:rPr lang="nl-BE" sz="4400" cap="small" dirty="0">
                <a:solidFill>
                  <a:schemeClr val="bg1"/>
                </a:solidFill>
              </a:rPr>
              <a:t>1. Algemene informatie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92667" y="477837"/>
            <a:ext cx="10972800" cy="1143000"/>
          </a:xfrm>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Aantal brevetten</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048562511"/>
              </p:ext>
            </p:extLst>
          </p:nvPr>
        </p:nvGraphicFramePr>
        <p:xfrm>
          <a:off x="746217" y="1620837"/>
          <a:ext cx="10819250" cy="3323120"/>
        </p:xfrm>
        <a:graphic>
          <a:graphicData uri="http://schemas.openxmlformats.org/drawingml/2006/table">
            <a:tbl>
              <a:tblPr firstRow="1" bandRow="1">
                <a:tableStyleId>{5C22544A-7EE6-4342-B048-85BDC9FD1C3A}</a:tableStyleId>
              </a:tblPr>
              <a:tblGrid>
                <a:gridCol w="4482769">
                  <a:extLst>
                    <a:ext uri="{9D8B030D-6E8A-4147-A177-3AD203B41FA5}">
                      <a16:colId xmlns:a16="http://schemas.microsoft.com/office/drawing/2014/main" val="20000"/>
                    </a:ext>
                  </a:extLst>
                </a:gridCol>
                <a:gridCol w="868549">
                  <a:extLst>
                    <a:ext uri="{9D8B030D-6E8A-4147-A177-3AD203B41FA5}">
                      <a16:colId xmlns:a16="http://schemas.microsoft.com/office/drawing/2014/main" val="20001"/>
                    </a:ext>
                  </a:extLst>
                </a:gridCol>
                <a:gridCol w="5467932">
                  <a:extLst>
                    <a:ext uri="{9D8B030D-6E8A-4147-A177-3AD203B41FA5}">
                      <a16:colId xmlns:a16="http://schemas.microsoft.com/office/drawing/2014/main" val="20004"/>
                    </a:ext>
                  </a:extLst>
                </a:gridCol>
              </a:tblGrid>
              <a:tr h="830780">
                <a:tc>
                  <a:txBody>
                    <a:bodyPr/>
                    <a:lstStyle/>
                    <a:p>
                      <a:r>
                        <a:rPr lang="fr-BE" sz="1900" dirty="0" err="1"/>
                        <a:t>Aantal</a:t>
                      </a:r>
                      <a:r>
                        <a:rPr lang="fr-BE" sz="1900" dirty="0"/>
                        <a:t> </a:t>
                      </a:r>
                      <a:r>
                        <a:rPr lang="fr-BE" sz="1900" dirty="0" err="1"/>
                        <a:t>uit</a:t>
                      </a:r>
                      <a:r>
                        <a:rPr lang="fr-BE" sz="1900" dirty="0"/>
                        <a:t> te </a:t>
                      </a:r>
                      <a:r>
                        <a:rPr lang="fr-BE" sz="1900" dirty="0" err="1"/>
                        <a:t>reiken</a:t>
                      </a:r>
                      <a:r>
                        <a:rPr lang="fr-BE" sz="1900" dirty="0"/>
                        <a:t> </a:t>
                      </a:r>
                      <a:r>
                        <a:rPr lang="fr-BE" sz="1900" dirty="0" err="1"/>
                        <a:t>brevetten</a:t>
                      </a:r>
                      <a:endParaRPr lang="fr-BE" sz="1900" dirty="0"/>
                    </a:p>
                  </a:txBody>
                  <a:tcPr marL="91437" marR="91437" marT="45704" marB="45704"/>
                </a:tc>
                <a:tc>
                  <a:txBody>
                    <a:bodyPr/>
                    <a:lstStyle/>
                    <a:p>
                      <a:r>
                        <a:rPr lang="fr-BE" sz="1900" dirty="0"/>
                        <a:t>N</a:t>
                      </a:r>
                    </a:p>
                  </a:txBody>
                  <a:tcPr marL="91437" marR="91437" marT="45704" marB="45704"/>
                </a:tc>
                <a:tc>
                  <a:txBody>
                    <a:bodyPr/>
                    <a:lstStyle/>
                    <a:p>
                      <a:r>
                        <a:rPr lang="fr-BE" sz="1900" dirty="0" err="1"/>
                        <a:t>Voorwaarden</a:t>
                      </a:r>
                      <a:r>
                        <a:rPr lang="fr-BE" sz="1900" dirty="0"/>
                        <a:t> </a:t>
                      </a:r>
                      <a:r>
                        <a:rPr lang="fr-BE" sz="1900" dirty="0" err="1"/>
                        <a:t>anciënniteit</a:t>
                      </a:r>
                      <a:endParaRPr lang="fr-BE" sz="1900" dirty="0"/>
                    </a:p>
                  </a:txBody>
                  <a:tcPr marL="91437" marR="91437" marT="45704" marB="45704"/>
                </a:tc>
                <a:extLst>
                  <a:ext uri="{0D108BD9-81ED-4DB2-BD59-A6C34878D82A}">
                    <a16:rowId xmlns:a16="http://schemas.microsoft.com/office/drawing/2014/main" val="10000"/>
                  </a:ext>
                </a:extLst>
              </a:tr>
              <a:tr h="830780">
                <a:tc>
                  <a:txBody>
                    <a:bodyPr/>
                    <a:lstStyle/>
                    <a:p>
                      <a:r>
                        <a:rPr lang="fr-BE" sz="1900" dirty="0"/>
                        <a:t>Niveau A </a:t>
                      </a:r>
                    </a:p>
                  </a:txBody>
                  <a:tcPr marL="91437" marR="91437" marT="45704" marB="45704"/>
                </a:tc>
                <a:tc>
                  <a:txBody>
                    <a:bodyPr/>
                    <a:lstStyle/>
                    <a:p>
                      <a:r>
                        <a:rPr lang="fr-BE" sz="1900" dirty="0"/>
                        <a:t>4</a:t>
                      </a:r>
                    </a:p>
                  </a:txBody>
                  <a:tcPr marL="91437" marR="91437" marT="45704" marB="45704"/>
                </a:tc>
                <a:tc>
                  <a:txBody>
                    <a:bodyPr/>
                    <a:lstStyle/>
                    <a:p>
                      <a:r>
                        <a:rPr lang="fr-BE" sz="1900" dirty="0"/>
                        <a:t>2 </a:t>
                      </a:r>
                      <a:r>
                        <a:rPr lang="fr-BE" sz="1900" dirty="0" err="1"/>
                        <a:t>jaar</a:t>
                      </a:r>
                      <a:r>
                        <a:rPr lang="fr-BE" sz="1900" dirty="0"/>
                        <a:t> in niveau B of 3 </a:t>
                      </a:r>
                      <a:r>
                        <a:rPr lang="fr-BE" sz="1900" dirty="0" err="1"/>
                        <a:t>jaar</a:t>
                      </a:r>
                      <a:r>
                        <a:rPr lang="fr-BE" sz="1900" dirty="0"/>
                        <a:t> in niveau C</a:t>
                      </a:r>
                    </a:p>
                  </a:txBody>
                  <a:tcPr marL="91437" marR="91437" marT="45704" marB="45704"/>
                </a:tc>
                <a:extLst>
                  <a:ext uri="{0D108BD9-81ED-4DB2-BD59-A6C34878D82A}">
                    <a16:rowId xmlns:a16="http://schemas.microsoft.com/office/drawing/2014/main" val="10001"/>
                  </a:ext>
                </a:extLst>
              </a:tr>
              <a:tr h="830780">
                <a:tc>
                  <a:txBody>
                    <a:bodyPr/>
                    <a:lstStyle/>
                    <a:p>
                      <a:r>
                        <a:rPr lang="fr-BE" sz="1900" dirty="0"/>
                        <a:t>Niveau B</a:t>
                      </a:r>
                    </a:p>
                  </a:txBody>
                  <a:tcPr marL="91437" marR="91437" marT="45704" marB="45704"/>
                </a:tc>
                <a:tc>
                  <a:txBody>
                    <a:bodyPr/>
                    <a:lstStyle/>
                    <a:p>
                      <a:r>
                        <a:rPr lang="fr-BE" sz="1900" dirty="0"/>
                        <a:t>20</a:t>
                      </a:r>
                    </a:p>
                  </a:txBody>
                  <a:tcPr marL="91437" marR="91437" marT="45704" marB="45704"/>
                </a:tc>
                <a:tc>
                  <a:txBody>
                    <a:bodyPr/>
                    <a:lstStyle/>
                    <a:p>
                      <a:r>
                        <a:rPr lang="fr-BE" sz="1900" dirty="0"/>
                        <a:t>3 </a:t>
                      </a:r>
                      <a:r>
                        <a:rPr lang="fr-BE" sz="1900" dirty="0" err="1"/>
                        <a:t>jaar</a:t>
                      </a:r>
                      <a:r>
                        <a:rPr lang="fr-BE" sz="1900" dirty="0"/>
                        <a:t> in niveau C</a:t>
                      </a:r>
                    </a:p>
                  </a:txBody>
                  <a:tcPr marL="91437" marR="91437" marT="45704" marB="45704"/>
                </a:tc>
                <a:extLst>
                  <a:ext uri="{0D108BD9-81ED-4DB2-BD59-A6C34878D82A}">
                    <a16:rowId xmlns:a16="http://schemas.microsoft.com/office/drawing/2014/main" val="10002"/>
                  </a:ext>
                </a:extLst>
              </a:tr>
              <a:tr h="830780">
                <a:tc>
                  <a:txBody>
                    <a:bodyPr/>
                    <a:lstStyle/>
                    <a:p>
                      <a:r>
                        <a:rPr lang="fr-BE" sz="1900" dirty="0"/>
                        <a:t>Niveau C</a:t>
                      </a:r>
                    </a:p>
                  </a:txBody>
                  <a:tcPr marL="91437" marR="91437" marT="45704" marB="45704"/>
                </a:tc>
                <a:tc>
                  <a:txBody>
                    <a:bodyPr/>
                    <a:lstStyle/>
                    <a:p>
                      <a:r>
                        <a:rPr lang="fr-BE" sz="1900" dirty="0"/>
                        <a:t>30</a:t>
                      </a:r>
                    </a:p>
                  </a:txBody>
                  <a:tcPr marL="91437" marR="91437" marT="45704" marB="45704"/>
                </a:tc>
                <a:tc>
                  <a:txBody>
                    <a:bodyPr/>
                    <a:lstStyle/>
                    <a:p>
                      <a:r>
                        <a:rPr lang="fr-BE" sz="1900" dirty="0"/>
                        <a:t>3 </a:t>
                      </a:r>
                      <a:r>
                        <a:rPr lang="fr-BE" sz="1900" dirty="0" err="1"/>
                        <a:t>jaar</a:t>
                      </a:r>
                      <a:r>
                        <a:rPr lang="fr-BE" sz="1900" dirty="0"/>
                        <a:t> in niveau D</a:t>
                      </a:r>
                    </a:p>
                  </a:txBody>
                  <a:tcPr marL="91437" marR="91437" marT="45704" marB="45704"/>
                </a:tc>
                <a:extLst>
                  <a:ext uri="{0D108BD9-81ED-4DB2-BD59-A6C34878D82A}">
                    <a16:rowId xmlns:a16="http://schemas.microsoft.com/office/drawing/2014/main" val="1000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Voorwaarden</a:t>
            </a:r>
          </a:p>
        </p:txBody>
      </p:sp>
      <p:sp>
        <p:nvSpPr>
          <p:cNvPr id="3" name="Tijdelijke aanduiding voor inhoud 2"/>
          <p:cNvSpPr>
            <a:spLocks noGrp="1"/>
          </p:cNvSpPr>
          <p:nvPr>
            <p:ph idx="1"/>
          </p:nvPr>
        </p:nvSpPr>
        <p:spPr>
          <a:xfrm>
            <a:off x="0" y="1100380"/>
            <a:ext cx="12414142" cy="5482982"/>
          </a:xfrm>
        </p:spPr>
        <p:txBody>
          <a:bodyPr/>
          <a:lstStyle/>
          <a:p>
            <a:pPr marL="614283" indent="-457200" defTabSz="342991" fontAlgn="auto">
              <a:spcBef>
                <a:spcPct val="50000"/>
              </a:spcBef>
              <a:spcAft>
                <a:spcPts val="0"/>
              </a:spcAft>
              <a:buFontTx/>
              <a:buChar char="•"/>
              <a:defRPr/>
            </a:pPr>
            <a:r>
              <a:rPr lang="nl-BE" altLang="nl-BE" sz="2700" dirty="0">
                <a:sym typeface="Wingdings" panose="05000000000000000000" pitchFamily="2" charset="2"/>
              </a:rPr>
              <a:t>Statutair zijn</a:t>
            </a:r>
          </a:p>
          <a:p>
            <a:pPr marL="614283" indent="-457200" defTabSz="342991" fontAlgn="auto">
              <a:spcBef>
                <a:spcPct val="50000"/>
              </a:spcBef>
              <a:spcAft>
                <a:spcPts val="0"/>
              </a:spcAft>
              <a:buFontTx/>
              <a:buChar char="•"/>
              <a:defRPr/>
            </a:pPr>
            <a:r>
              <a:rPr lang="nl-NL" altLang="nl-BE" sz="2700" dirty="0">
                <a:sym typeface="Wingdings" panose="05000000000000000000" pitchFamily="2" charset="2"/>
              </a:rPr>
              <a:t>Nodige </a:t>
            </a:r>
            <a:r>
              <a:rPr lang="nl-NL" altLang="nl-BE" sz="2700" u="sng" dirty="0">
                <a:sym typeface="Wingdings" panose="05000000000000000000" pitchFamily="2" charset="2"/>
              </a:rPr>
              <a:t>anciënniteit</a:t>
            </a:r>
            <a:r>
              <a:rPr lang="nl-NL" altLang="nl-BE" sz="2700" dirty="0">
                <a:sym typeface="Wingdings" panose="05000000000000000000" pitchFamily="2" charset="2"/>
              </a:rPr>
              <a:t> te hebben opgebouwd op de uiterste inschrijvingsdatum         </a:t>
            </a:r>
            <a:br>
              <a:rPr lang="nl-NL" altLang="nl-BE" sz="2700" dirty="0">
                <a:sym typeface="Wingdings" panose="05000000000000000000" pitchFamily="2" charset="2"/>
              </a:rPr>
            </a:br>
            <a:r>
              <a:rPr lang="nl-NL" altLang="nl-BE" sz="2700" dirty="0">
                <a:sym typeface="Wingdings" panose="05000000000000000000" pitchFamily="2" charset="2"/>
              </a:rPr>
              <a:t>(= </a:t>
            </a:r>
            <a:r>
              <a:rPr lang="nl-NL" altLang="nl-BE" sz="2700" b="1" dirty="0">
                <a:sym typeface="Wingdings" panose="05000000000000000000" pitchFamily="2" charset="2"/>
              </a:rPr>
              <a:t>14 mei 2024</a:t>
            </a:r>
            <a:r>
              <a:rPr lang="nl-NL" altLang="nl-BE" sz="2700" dirty="0">
                <a:sym typeface="Wingdings" panose="05000000000000000000" pitchFamily="2" charset="2"/>
              </a:rPr>
              <a:t>)</a:t>
            </a:r>
          </a:p>
          <a:p>
            <a:pPr marL="614283" indent="-457200" defTabSz="342991" fontAlgn="auto">
              <a:spcBef>
                <a:spcPct val="50000"/>
              </a:spcBef>
              <a:spcAft>
                <a:spcPts val="0"/>
              </a:spcAft>
              <a:buFontTx/>
              <a:buChar char="•"/>
              <a:defRPr/>
            </a:pPr>
            <a:r>
              <a:rPr lang="nl-NL" altLang="nl-BE" sz="2700" dirty="0">
                <a:sym typeface="Wingdings" panose="05000000000000000000" pitchFamily="2" charset="2"/>
              </a:rPr>
              <a:t>Geen laatste </a:t>
            </a:r>
            <a:r>
              <a:rPr lang="nl-NL" altLang="nl-BE" sz="2700" u="sng" dirty="0">
                <a:sym typeface="Wingdings" panose="05000000000000000000" pitchFamily="2" charset="2"/>
              </a:rPr>
              <a:t>evaluatie</a:t>
            </a:r>
            <a:r>
              <a:rPr lang="nl-NL" altLang="nl-BE" sz="2700" dirty="0">
                <a:sym typeface="Wingdings" panose="05000000000000000000" pitchFamily="2" charset="2"/>
              </a:rPr>
              <a:t> met eindvermelding </a:t>
            </a:r>
            <a:r>
              <a:rPr lang="nl-NL" altLang="en-US" sz="2700" dirty="0">
                <a:sym typeface="Wingdings" panose="05000000000000000000" pitchFamily="2" charset="2"/>
              </a:rPr>
              <a:t>‘</a:t>
            </a:r>
            <a:r>
              <a:rPr lang="nl-NL" altLang="nl-BE" sz="2700" dirty="0">
                <a:sym typeface="Wingdings" panose="05000000000000000000" pitchFamily="2" charset="2"/>
              </a:rPr>
              <a:t>onvoldoende</a:t>
            </a:r>
            <a:r>
              <a:rPr lang="nl-NL" altLang="en-US" sz="2700" dirty="0">
                <a:sym typeface="Wingdings" panose="05000000000000000000" pitchFamily="2" charset="2"/>
              </a:rPr>
              <a:t>’</a:t>
            </a:r>
            <a:r>
              <a:rPr lang="nl-NL" altLang="nl-BE" sz="2700" dirty="0">
                <a:sym typeface="Wingdings" panose="05000000000000000000" pitchFamily="2" charset="2"/>
              </a:rPr>
              <a:t> gekregen hebben</a:t>
            </a:r>
          </a:p>
          <a:p>
            <a:pPr marL="614283" indent="-457200" defTabSz="342991" fontAlgn="auto">
              <a:spcBef>
                <a:spcPct val="50000"/>
              </a:spcBef>
              <a:spcAft>
                <a:spcPts val="0"/>
              </a:spcAft>
              <a:buFontTx/>
              <a:buChar char="•"/>
              <a:defRPr/>
            </a:pPr>
            <a:r>
              <a:rPr lang="nl-NL" altLang="nl-BE" sz="2700" dirty="0">
                <a:sym typeface="Wingdings" panose="05000000000000000000" pitchFamily="2" charset="2"/>
              </a:rPr>
              <a:t>Voldoen aan de </a:t>
            </a:r>
            <a:r>
              <a:rPr lang="nl-NL" altLang="nl-BE" sz="2700" u="sng" dirty="0">
                <a:sym typeface="Wingdings" panose="05000000000000000000" pitchFamily="2" charset="2"/>
              </a:rPr>
              <a:t>diplomavereisten</a:t>
            </a:r>
            <a:r>
              <a:rPr lang="nl-NL" altLang="nl-BE" sz="2700" dirty="0">
                <a:sym typeface="Wingdings" panose="05000000000000000000" pitchFamily="2" charset="2"/>
              </a:rPr>
              <a:t> </a:t>
            </a:r>
            <a:r>
              <a:rPr lang="nl-NL" altLang="nl-BE" sz="2700" b="1" dirty="0">
                <a:sym typeface="Wingdings" panose="05000000000000000000" pitchFamily="2" charset="2"/>
              </a:rPr>
              <a:t>OF</a:t>
            </a:r>
            <a:r>
              <a:rPr lang="nl-NL" altLang="nl-BE" sz="2700" dirty="0">
                <a:sym typeface="Wingdings" panose="05000000000000000000" pitchFamily="2" charset="2"/>
              </a:rPr>
              <a:t> geslaagd zijn voor </a:t>
            </a:r>
            <a:r>
              <a:rPr lang="nl-NL" altLang="nl-BE" sz="2700" u="sng" dirty="0">
                <a:sym typeface="Wingdings" panose="05000000000000000000" pitchFamily="2" charset="2"/>
              </a:rPr>
              <a:t>niveauproef</a:t>
            </a:r>
          </a:p>
          <a:p>
            <a:pPr marL="614283" indent="-457200" defTabSz="342991" fontAlgn="auto">
              <a:spcBef>
                <a:spcPct val="50000"/>
              </a:spcBef>
              <a:spcAft>
                <a:spcPts val="0"/>
              </a:spcAft>
              <a:buFontTx/>
              <a:buChar char="•"/>
              <a:defRPr/>
            </a:pPr>
            <a:r>
              <a:rPr lang="nl-NL" altLang="nl-BE" sz="2700" dirty="0">
                <a:sym typeface="Wingdings" panose="05000000000000000000" pitchFamily="2" charset="2"/>
              </a:rPr>
              <a:t>Geen herplaatsing wegens beroepsongeschiktheid</a:t>
            </a:r>
          </a:p>
          <a:p>
            <a:pPr marL="614283" indent="-457200" defTabSz="342991" fontAlgn="auto">
              <a:spcBef>
                <a:spcPct val="50000"/>
              </a:spcBef>
              <a:spcAft>
                <a:spcPts val="0"/>
              </a:spcAft>
              <a:buFontTx/>
              <a:buChar char="•"/>
              <a:defRPr/>
            </a:pPr>
            <a:r>
              <a:rPr lang="nl-NL" altLang="nl-BE" sz="2700" u="sng" dirty="0">
                <a:sym typeface="Wingdings" panose="05000000000000000000" pitchFamily="2" charset="2"/>
              </a:rPr>
              <a:t>Geen zware</a:t>
            </a:r>
            <a:r>
              <a:rPr lang="nl-NL" altLang="nl-BE" sz="2700" dirty="0">
                <a:sym typeface="Wingdings" panose="05000000000000000000" pitchFamily="2" charset="2"/>
              </a:rPr>
              <a:t>, nog niet uitgewiste, </a:t>
            </a:r>
            <a:r>
              <a:rPr lang="nl-NL" altLang="nl-BE" sz="2700" u="sng" dirty="0">
                <a:sym typeface="Wingdings" panose="05000000000000000000" pitchFamily="2" charset="2"/>
              </a:rPr>
              <a:t>tuchtstraf</a:t>
            </a:r>
            <a:r>
              <a:rPr lang="nl-NL" altLang="nl-BE" sz="2700" dirty="0">
                <a:sym typeface="Wingdings" panose="05000000000000000000" pitchFamily="2" charset="2"/>
              </a:rPr>
              <a:t> opgelopen</a:t>
            </a:r>
          </a:p>
          <a:p>
            <a:pPr marL="457200" lvl="1" indent="0" defTabSz="342991" fontAlgn="auto">
              <a:spcBef>
                <a:spcPct val="50000"/>
              </a:spcBef>
              <a:spcAft>
                <a:spcPts val="0"/>
              </a:spcAft>
              <a:buFont typeface="Arial"/>
              <a:buNone/>
              <a:defRPr/>
            </a:pPr>
            <a:endParaRPr lang="nl-NL" altLang="nl-BE" sz="700" dirty="0">
              <a:sym typeface="Wingdings" panose="05000000000000000000" pitchFamily="2" charset="2"/>
            </a:endParaRPr>
          </a:p>
          <a:p>
            <a:pPr marL="157083" indent="0" defTabSz="342991" fontAlgn="auto">
              <a:spcBef>
                <a:spcPct val="50000"/>
              </a:spcBef>
              <a:spcAft>
                <a:spcPts val="0"/>
              </a:spcAft>
              <a:buFont typeface="Arial"/>
              <a:buNone/>
              <a:defRPr/>
            </a:pPr>
            <a:r>
              <a:rPr lang="fr-BE" dirty="0">
                <a:latin typeface="TheSans B5 Plain" charset="0"/>
                <a:cs typeface="TheSans B5 Plain" charset="0"/>
              </a:rPr>
              <a:t>☞</a:t>
            </a:r>
            <a:r>
              <a:rPr lang="nl-NL" altLang="nl-BE" sz="2000" b="1" dirty="0">
                <a:sym typeface="Wingdings" panose="05000000000000000000" pitchFamily="2" charset="2"/>
              </a:rPr>
              <a:t> </a:t>
            </a:r>
            <a:r>
              <a:rPr lang="nl-NL" altLang="nl-BE" sz="2000" dirty="0">
                <a:sym typeface="Wingdings" panose="05000000000000000000" pitchFamily="2" charset="2"/>
              </a:rPr>
              <a:t>kandidaten, niet in aanmerking genomen bij een vorige selectie, kunnen opnieuw hun kandidatuur indienen</a:t>
            </a:r>
          </a:p>
          <a:p>
            <a:pPr marL="157083" indent="0" defTabSz="342991" fontAlgn="auto">
              <a:spcBef>
                <a:spcPct val="50000"/>
              </a:spcBef>
              <a:spcAft>
                <a:spcPts val="0"/>
              </a:spcAft>
              <a:buFont typeface="Arial"/>
              <a:buNone/>
              <a:defRPr/>
            </a:pPr>
            <a:endParaRPr lang="nl-NL" altLang="nl-BE" sz="2300" dirty="0">
              <a:sym typeface="Wingdings" panose="05000000000000000000" pitchFamily="2" charset="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914400" y="2693988"/>
            <a:ext cx="10363200" cy="1470025"/>
          </a:xfrm>
        </p:spPr>
        <p:txBody>
          <a:bodyPr/>
          <a:lstStyle/>
          <a:p>
            <a:pPr defTabSz="342991" fontAlgn="auto">
              <a:spcAft>
                <a:spcPts val="0"/>
              </a:spcAft>
              <a:defRPr/>
            </a:pPr>
            <a:r>
              <a:rPr lang="nl-BE" sz="4400" cap="small" dirty="0">
                <a:solidFill>
                  <a:schemeClr val="bg1"/>
                </a:solidFill>
              </a:rPr>
              <a:t>2. Selectieprocedure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defTabSz="342991" fontAlgn="auto">
              <a:lnSpc>
                <a:spcPct val="150000"/>
              </a:lnSpc>
              <a:spcAft>
                <a:spcPts val="0"/>
              </a:spcAft>
              <a:defRPr/>
            </a:pPr>
            <a:r>
              <a:rPr lang="nl-BE" sz="4000" cap="small" dirty="0">
                <a:solidFill>
                  <a:srgbClr val="333399"/>
                </a:solidFill>
                <a:effectLst>
                  <a:outerShdw blurRad="38100" dist="38100" dir="2700000" algn="tl">
                    <a:srgbClr val="000000">
                      <a:alpha val="43137"/>
                    </a:srgbClr>
                  </a:outerShdw>
                </a:effectLst>
              </a:rPr>
              <a:t>Timing</a:t>
            </a:r>
          </a:p>
        </p:txBody>
      </p:sp>
      <p:sp>
        <p:nvSpPr>
          <p:cNvPr id="10242" name="Tijdelijke aanduiding voor inhoud 2"/>
          <p:cNvSpPr>
            <a:spLocks noGrp="1"/>
          </p:cNvSpPr>
          <p:nvPr>
            <p:ph idx="1"/>
          </p:nvPr>
        </p:nvSpPr>
        <p:spPr bwMode="auto">
          <a:xfrm>
            <a:off x="609600" y="1216025"/>
            <a:ext cx="10972800" cy="4851400"/>
          </a:xfrm>
          <a:noFill/>
          <a:ln>
            <a:miter lim="800000"/>
            <a:headEnd/>
            <a:tailEnd/>
          </a:ln>
        </p:spPr>
        <p:txBody>
          <a:bodyPr vert="horz" wrap="square" lIns="91440" tIns="45720" rIns="91440" bIns="45720" numCol="1" anchor="t" anchorCtr="0" compatLnSpc="1">
            <a:prstTxWarp prst="textNoShape">
              <a:avLst/>
            </a:prstTxWarp>
          </a:bodyPr>
          <a:lstStyle/>
          <a:p>
            <a:pPr marL="688975" indent="-533400">
              <a:lnSpc>
                <a:spcPct val="150000"/>
              </a:lnSpc>
              <a:buFontTx/>
              <a:buChar char="•"/>
            </a:pPr>
            <a:r>
              <a:rPr lang="nl-BE" altLang="nl-BE" sz="2800" dirty="0"/>
              <a:t>Oproep (zie jobpol)  </a:t>
            </a:r>
          </a:p>
          <a:p>
            <a:pPr marL="688975" indent="-533400">
              <a:lnSpc>
                <a:spcPct val="150000"/>
              </a:lnSpc>
              <a:buFontTx/>
              <a:buChar char="•"/>
            </a:pPr>
            <a:r>
              <a:rPr lang="nl-BE" altLang="nl-BE" sz="2800" dirty="0"/>
              <a:t>Inschrijvingen tot </a:t>
            </a:r>
            <a:r>
              <a:rPr lang="nl-BE" altLang="nl-BE" sz="2800" b="1" dirty="0"/>
              <a:t>14 mei 2024</a:t>
            </a:r>
          </a:p>
          <a:p>
            <a:pPr marL="688975" indent="-533400">
              <a:lnSpc>
                <a:spcPct val="150000"/>
              </a:lnSpc>
              <a:buFontTx/>
              <a:buChar char="•"/>
            </a:pPr>
            <a:r>
              <a:rPr lang="nl-BE" altLang="nl-BE" sz="2800" b="1" dirty="0"/>
              <a:t>Start</a:t>
            </a:r>
            <a:r>
              <a:rPr lang="nl-BE" altLang="nl-BE" sz="2800" dirty="0"/>
              <a:t> selectieproeven: </a:t>
            </a:r>
            <a:r>
              <a:rPr lang="nl-BE" altLang="nl-BE" sz="2800" b="1" dirty="0"/>
              <a:t>4 juni 2024</a:t>
            </a:r>
          </a:p>
          <a:p>
            <a:pPr marL="688975" indent="-533400">
              <a:lnSpc>
                <a:spcPct val="150000"/>
              </a:lnSpc>
              <a:buFontTx/>
              <a:buChar char="•"/>
            </a:pPr>
            <a:r>
              <a:rPr lang="nl-BE" altLang="nl-BE" sz="2800" b="1" dirty="0"/>
              <a:t>Einde </a:t>
            </a:r>
            <a:r>
              <a:rPr lang="nl-BE" altLang="nl-BE" sz="2800" dirty="0"/>
              <a:t>selectieproeven: ? </a:t>
            </a:r>
            <a:endParaRPr lang="nl-BE" altLang="nl-B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25B939-3FC8-4D31-9A54-DA75913107DA}"/>
              </a:ext>
            </a:extLst>
          </p:cNvPr>
          <p:cNvSpPr>
            <a:spLocks noGrp="1"/>
          </p:cNvSpPr>
          <p:nvPr>
            <p:ph type="title"/>
          </p:nvPr>
        </p:nvSpPr>
        <p:spPr/>
        <p:txBody>
          <a:bodyPr/>
          <a:lstStyle/>
          <a:p>
            <a:r>
              <a:rPr lang="nl-BE" sz="4400" cap="small" dirty="0">
                <a:solidFill>
                  <a:srgbClr val="333399"/>
                </a:solidFill>
                <a:effectLst>
                  <a:outerShdw blurRad="38100" dist="38100" dir="2700000" algn="tl">
                    <a:srgbClr val="000000">
                      <a:alpha val="43137"/>
                    </a:srgbClr>
                  </a:outerShdw>
                </a:effectLst>
              </a:rPr>
              <a:t> Parcours </a:t>
            </a:r>
            <a:endParaRPr lang="en-US" dirty="0"/>
          </a:p>
        </p:txBody>
      </p:sp>
      <p:graphicFrame>
        <p:nvGraphicFramePr>
          <p:cNvPr id="6" name="Espace réservé du contenu 5">
            <a:extLst>
              <a:ext uri="{FF2B5EF4-FFF2-40B4-BE49-F238E27FC236}">
                <a16:creationId xmlns:a16="http://schemas.microsoft.com/office/drawing/2014/main" id="{FCE8067C-E979-4331-9F67-81C81B6CDE69}"/>
              </a:ext>
            </a:extLst>
          </p:cNvPr>
          <p:cNvGraphicFramePr>
            <a:graphicFrameLocks noGrp="1"/>
          </p:cNvGraphicFramePr>
          <p:nvPr>
            <p:ph idx="1"/>
            <p:extLst>
              <p:ext uri="{D42A27DB-BD31-4B8C-83A1-F6EECF244321}">
                <p14:modId xmlns:p14="http://schemas.microsoft.com/office/powerpoint/2010/main" val="3049132556"/>
              </p:ext>
            </p:extLst>
          </p:nvPr>
        </p:nvGraphicFramePr>
        <p:xfrm>
          <a:off x="609600" y="1166018"/>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9161153"/>
      </p:ext>
    </p:extLst>
  </p:cSld>
  <p:clrMapOvr>
    <a:masterClrMapping/>
  </p:clrMapOvr>
</p:sld>
</file>

<file path=ppt/theme/theme1.xml><?xml version="1.0" encoding="utf-8"?>
<a:theme xmlns:a="http://schemas.openxmlformats.org/drawingml/2006/main" name="Jobpol_PPT_int_n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Jobpol_PPT_int_nl</Template>
  <TotalTime>0</TotalTime>
  <Words>2120</Words>
  <Application>Microsoft Office PowerPoint</Application>
  <PresentationFormat>Grand écran</PresentationFormat>
  <Paragraphs>286</Paragraphs>
  <Slides>36</Slides>
  <Notes>13</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36</vt:i4>
      </vt:variant>
    </vt:vector>
  </HeadingPairs>
  <TitlesOfParts>
    <vt:vector size="44" baseType="lpstr">
      <vt:lpstr>ＭＳ Ｐゴシック</vt:lpstr>
      <vt:lpstr>ＭＳ Ｐゴシック</vt:lpstr>
      <vt:lpstr>Arial</vt:lpstr>
      <vt:lpstr>Calibri</vt:lpstr>
      <vt:lpstr>TheSans B5 Plain</vt:lpstr>
      <vt:lpstr>Times New Roman</vt:lpstr>
      <vt:lpstr>Wingdings</vt:lpstr>
      <vt:lpstr>Jobpol_PPT_int_nl</vt:lpstr>
      <vt:lpstr>Présentation PowerPoint</vt:lpstr>
      <vt:lpstr>Praktische afspraken </vt:lpstr>
      <vt:lpstr>Programma</vt:lpstr>
      <vt:lpstr>1. Algemene informatie</vt:lpstr>
      <vt:lpstr>Aantal brevetten</vt:lpstr>
      <vt:lpstr>Voorwaarden</vt:lpstr>
      <vt:lpstr>2. Selectieprocedure</vt:lpstr>
      <vt:lpstr>Timing</vt:lpstr>
      <vt:lpstr> Parcours </vt:lpstr>
      <vt:lpstr>3. Selectieproeven</vt:lpstr>
      <vt:lpstr>Inhoud</vt:lpstr>
      <vt:lpstr>3.1 Beroepsproef </vt:lpstr>
      <vt:lpstr>Kennis van de taal </vt:lpstr>
      <vt:lpstr>Beroepskennis </vt:lpstr>
      <vt:lpstr>Praktisch </vt:lpstr>
      <vt:lpstr>Slagingsdrempel</vt:lpstr>
      <vt:lpstr>T-score</vt:lpstr>
      <vt:lpstr>Resultaten &amp; Feedback</vt:lpstr>
      <vt:lpstr>3.2 Persoonlijkheidsproef </vt:lpstr>
      <vt:lpstr>Inhoud</vt:lpstr>
      <vt:lpstr>Competentiemodel</vt:lpstr>
      <vt:lpstr>Niveau A competentiemodel </vt:lpstr>
      <vt:lpstr>Niveau B</vt:lpstr>
      <vt:lpstr>Beoordeling </vt:lpstr>
      <vt:lpstr>4. Bijkomend advies KC of Directeur</vt:lpstr>
      <vt:lpstr>Bijkomend advies  </vt:lpstr>
      <vt:lpstr>Welke competenties </vt:lpstr>
      <vt:lpstr>5. Deliberatiecommissie</vt:lpstr>
      <vt:lpstr>Deliberatiecommissie  </vt:lpstr>
      <vt:lpstr>Deliberatiecommissie</vt:lpstr>
      <vt:lpstr>5. Praktische informatie</vt:lpstr>
      <vt:lpstr>Brevetten</vt:lpstr>
      <vt:lpstr>Resultaten &amp; Feedback</vt:lpstr>
      <vt:lpstr>TIPS</vt:lpstr>
      <vt:lpstr>Bijkomende inlichtingen</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Infosessie Vergelijkend examen voor bevordering door overgang naar een hoger niveau</dc:title>
  <dc:creator>Adam Nathalie</dc:creator>
  <cp:lastModifiedBy>Marin Eugenia (DRP)</cp:lastModifiedBy>
  <cp:revision>73</cp:revision>
  <dcterms:created xsi:type="dcterms:W3CDTF">2018-04-23T07:39:13Z</dcterms:created>
  <dcterms:modified xsi:type="dcterms:W3CDTF">2024-05-21T07:03:08Z</dcterms:modified>
</cp:coreProperties>
</file>