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316" r:id="rId3"/>
    <p:sldId id="257" r:id="rId4"/>
    <p:sldId id="258" r:id="rId5"/>
    <p:sldId id="260" r:id="rId6"/>
    <p:sldId id="317" r:id="rId7"/>
    <p:sldId id="262" r:id="rId8"/>
    <p:sldId id="263" r:id="rId9"/>
    <p:sldId id="307" r:id="rId10"/>
    <p:sldId id="308" r:id="rId11"/>
    <p:sldId id="265" r:id="rId12"/>
    <p:sldId id="302" r:id="rId13"/>
    <p:sldId id="268" r:id="rId14"/>
    <p:sldId id="269" r:id="rId15"/>
    <p:sldId id="304" r:id="rId16"/>
    <p:sldId id="271" r:id="rId17"/>
    <p:sldId id="309" r:id="rId18"/>
    <p:sldId id="310" r:id="rId19"/>
    <p:sldId id="311" r:id="rId20"/>
    <p:sldId id="276" r:id="rId21"/>
    <p:sldId id="277" r:id="rId22"/>
    <p:sldId id="278" r:id="rId23"/>
    <p:sldId id="303" r:id="rId24"/>
    <p:sldId id="279" r:id="rId25"/>
    <p:sldId id="281" r:id="rId26"/>
    <p:sldId id="312" r:id="rId27"/>
    <p:sldId id="282" r:id="rId28"/>
    <p:sldId id="313" r:id="rId29"/>
    <p:sldId id="283" r:id="rId30"/>
    <p:sldId id="287" r:id="rId31"/>
    <p:sldId id="306" r:id="rId32"/>
    <p:sldId id="305" r:id="rId33"/>
    <p:sldId id="318" r:id="rId34"/>
    <p:sldId id="293" r:id="rId35"/>
    <p:sldId id="299" r:id="rId36"/>
    <p:sldId id="301" r:id="rId37"/>
    <p:sldId id="300" r:id="rId38"/>
    <p:sldId id="314" r:id="rId3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33CC33"/>
    <a:srgbClr val="E0DDEB"/>
    <a:srgbClr val="E5E2E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A6DFE2-18EA-41A6-B579-858C5655F2A9}" v="1" dt="2024-05-21T07:05:47.9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88412" autoAdjust="0"/>
  </p:normalViewPr>
  <p:slideViewPr>
    <p:cSldViewPr snapToGrid="0">
      <p:cViewPr varScale="1">
        <p:scale>
          <a:sx n="98" d="100"/>
          <a:sy n="98" d="100"/>
        </p:scale>
        <p:origin x="15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 Eugenia (DRP)" userId="296e5cae-9077-49c9-8bc6-9c90365d1fb6" providerId="ADAL" clId="{B7A6DFE2-18EA-41A6-B579-858C5655F2A9}"/>
    <pc:docChg chg="modSld">
      <pc:chgData name="Marin Eugenia (DRP)" userId="296e5cae-9077-49c9-8bc6-9c90365d1fb6" providerId="ADAL" clId="{B7A6DFE2-18EA-41A6-B579-858C5655F2A9}" dt="2024-05-21T07:04:47.094" v="0" actId="20577"/>
      <pc:docMkLst>
        <pc:docMk/>
      </pc:docMkLst>
      <pc:sldChg chg="modSp mod">
        <pc:chgData name="Marin Eugenia (DRP)" userId="296e5cae-9077-49c9-8bc6-9c90365d1fb6" providerId="ADAL" clId="{B7A6DFE2-18EA-41A6-B579-858C5655F2A9}" dt="2024-05-21T07:04:47.094" v="0" actId="20577"/>
        <pc:sldMkLst>
          <pc:docMk/>
          <pc:sldMk cId="0" sldId="300"/>
        </pc:sldMkLst>
        <pc:spChg chg="mod">
          <ac:chgData name="Marin Eugenia (DRP)" userId="296e5cae-9077-49c9-8bc6-9c90365d1fb6" providerId="ADAL" clId="{B7A6DFE2-18EA-41A6-B579-858C5655F2A9}" dt="2024-05-21T07:04:47.094" v="0" actId="20577"/>
          <ac:spMkLst>
            <pc:docMk/>
            <pc:sldMk cId="0" sldId="300"/>
            <ac:spMk id="5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C955B8-4329-4DD6-BE59-AD9F2B435128}" type="doc">
      <dgm:prSet loTypeId="urn:microsoft.com/office/officeart/2005/8/layout/cycle3" loCatId="cycle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ABA7B84-58A8-45B4-BF7B-7550D3E000D8}">
      <dgm:prSet phldrT="[Texte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BE" noProof="0"/>
            <a:t>Epreuve de niveau OU Diplôme</a:t>
          </a:r>
        </a:p>
      </dgm:t>
    </dgm:pt>
    <dgm:pt modelId="{9CD5CD1D-8E46-469F-8B8B-FBC7915C8BCA}" type="parTrans" cxnId="{58E8ECC7-F4E2-4099-BD3A-EAC2DDEF734C}">
      <dgm:prSet/>
      <dgm:spPr/>
      <dgm:t>
        <a:bodyPr/>
        <a:lstStyle/>
        <a:p>
          <a:endParaRPr lang="en-US"/>
        </a:p>
      </dgm:t>
    </dgm:pt>
    <dgm:pt modelId="{76F987C3-5895-4089-97DD-774999B9A9B3}" type="sibTrans" cxnId="{58E8ECC7-F4E2-4099-BD3A-EAC2DDEF734C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endParaRPr lang="en-US"/>
        </a:p>
      </dgm:t>
    </dgm:pt>
    <dgm:pt modelId="{8215037E-CBD0-4DBD-8A1F-3D23C187704F}">
      <dgm:prSet phldrT="[Texte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BE" noProof="0" dirty="0"/>
            <a:t>Epreuve professionnelle en 2 sous-épreuves</a:t>
          </a:r>
        </a:p>
      </dgm:t>
    </dgm:pt>
    <dgm:pt modelId="{74271B13-CD75-45CC-9D32-4DCBEDF774C2}" type="parTrans" cxnId="{9AF243BF-D7DB-4ED8-897A-CC9229AD8922}">
      <dgm:prSet/>
      <dgm:spPr/>
      <dgm:t>
        <a:bodyPr/>
        <a:lstStyle/>
        <a:p>
          <a:endParaRPr lang="en-US"/>
        </a:p>
      </dgm:t>
    </dgm:pt>
    <dgm:pt modelId="{238502ED-8816-43A2-956E-CB76F0416147}" type="sibTrans" cxnId="{9AF243BF-D7DB-4ED8-897A-CC9229AD8922}">
      <dgm:prSet/>
      <dgm:spPr/>
      <dgm:t>
        <a:bodyPr/>
        <a:lstStyle/>
        <a:p>
          <a:endParaRPr lang="en-US"/>
        </a:p>
      </dgm:t>
    </dgm:pt>
    <dgm:pt modelId="{C44F10D7-50B2-4AB8-8CF2-DD41C7D46035}">
      <dgm:prSet phldrT="[Texte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BE" noProof="0" dirty="0"/>
            <a:t>Epreuve de personnalité (uniquement A et B)</a:t>
          </a:r>
        </a:p>
      </dgm:t>
    </dgm:pt>
    <dgm:pt modelId="{6087D32E-30FA-4060-A458-766EA2F69BB2}" type="parTrans" cxnId="{EC39ABD8-94AC-4198-890B-342C7A37AC77}">
      <dgm:prSet/>
      <dgm:spPr/>
      <dgm:t>
        <a:bodyPr/>
        <a:lstStyle/>
        <a:p>
          <a:endParaRPr lang="en-US"/>
        </a:p>
      </dgm:t>
    </dgm:pt>
    <dgm:pt modelId="{AE8AB05B-7072-43C9-827C-7A197420DB12}" type="sibTrans" cxnId="{EC39ABD8-94AC-4198-890B-342C7A37AC77}">
      <dgm:prSet/>
      <dgm:spPr/>
      <dgm:t>
        <a:bodyPr/>
        <a:lstStyle/>
        <a:p>
          <a:endParaRPr lang="en-US"/>
        </a:p>
      </dgm:t>
    </dgm:pt>
    <dgm:pt modelId="{15CACF2D-A49C-4601-A1F0-CC1F12B56D07}">
      <dgm:prSet phldrT="[Texte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/>
            <a:t>Commission de </a:t>
          </a:r>
          <a:r>
            <a:rPr lang="fr-BE" noProof="0" dirty="0"/>
            <a:t>délibération</a:t>
          </a:r>
        </a:p>
      </dgm:t>
    </dgm:pt>
    <dgm:pt modelId="{F32A2D95-82C2-4139-BE92-DF5617F9913A}" type="parTrans" cxnId="{CE7FDCBA-D127-44FD-B42C-384B5E2339E6}">
      <dgm:prSet/>
      <dgm:spPr/>
      <dgm:t>
        <a:bodyPr/>
        <a:lstStyle/>
        <a:p>
          <a:endParaRPr lang="en-US"/>
        </a:p>
      </dgm:t>
    </dgm:pt>
    <dgm:pt modelId="{6CCC662D-2F38-4B02-87D0-DF19FF4E67D7}" type="sibTrans" cxnId="{CE7FDCBA-D127-44FD-B42C-384B5E2339E6}">
      <dgm:prSet/>
      <dgm:spPr/>
      <dgm:t>
        <a:bodyPr/>
        <a:lstStyle/>
        <a:p>
          <a:endParaRPr lang="en-US"/>
        </a:p>
      </dgm:t>
    </dgm:pt>
    <dgm:pt modelId="{D0841E88-3E82-4443-97DB-97B17B86C2A3}" type="pres">
      <dgm:prSet presAssocID="{0AC955B8-4329-4DD6-BE59-AD9F2B435128}" presName="Name0" presStyleCnt="0">
        <dgm:presLayoutVars>
          <dgm:dir/>
          <dgm:resizeHandles val="exact"/>
        </dgm:presLayoutVars>
      </dgm:prSet>
      <dgm:spPr/>
    </dgm:pt>
    <dgm:pt modelId="{C988DE89-9ED1-480D-90B3-8C3464EB8697}" type="pres">
      <dgm:prSet presAssocID="{0AC955B8-4329-4DD6-BE59-AD9F2B435128}" presName="cycle" presStyleCnt="0"/>
      <dgm:spPr/>
    </dgm:pt>
    <dgm:pt modelId="{8C47E88A-D21B-4272-AE29-C07CA492E41D}" type="pres">
      <dgm:prSet presAssocID="{DABA7B84-58A8-45B4-BF7B-7550D3E000D8}" presName="nodeFirstNode" presStyleLbl="node1" presStyleIdx="0" presStyleCnt="4" custRadScaleRad="99783" custRadScaleInc="0">
        <dgm:presLayoutVars>
          <dgm:bulletEnabled val="1"/>
        </dgm:presLayoutVars>
      </dgm:prSet>
      <dgm:spPr/>
    </dgm:pt>
    <dgm:pt modelId="{9ECCDE26-CD3E-422E-9B38-F16A052CD77F}" type="pres">
      <dgm:prSet presAssocID="{76F987C3-5895-4089-97DD-774999B9A9B3}" presName="sibTransFirstNode" presStyleLbl="bgShp" presStyleIdx="0" presStyleCnt="1" custScaleX="143840" custLinFactNeighborX="-2602"/>
      <dgm:spPr/>
    </dgm:pt>
    <dgm:pt modelId="{BA9A2703-C339-41B1-BAE2-736EE5E66651}" type="pres">
      <dgm:prSet presAssocID="{8215037E-CBD0-4DBD-8A1F-3D23C187704F}" presName="nodeFollowingNodes" presStyleLbl="node1" presStyleIdx="1" presStyleCnt="4" custRadScaleRad="233335" custRadScaleInc="-12510">
        <dgm:presLayoutVars>
          <dgm:bulletEnabled val="1"/>
        </dgm:presLayoutVars>
      </dgm:prSet>
      <dgm:spPr/>
    </dgm:pt>
    <dgm:pt modelId="{9A20ECB2-06C3-41F4-8515-CDFFA35F4B09}" type="pres">
      <dgm:prSet presAssocID="{C44F10D7-50B2-4AB8-8CF2-DD41C7D46035}" presName="nodeFollowingNodes" presStyleLbl="node1" presStyleIdx="2" presStyleCnt="4" custRadScaleRad="105984" custRadScaleInc="-1979">
        <dgm:presLayoutVars>
          <dgm:bulletEnabled val="1"/>
        </dgm:presLayoutVars>
      </dgm:prSet>
      <dgm:spPr/>
    </dgm:pt>
    <dgm:pt modelId="{634D6B36-B0FD-4467-A0C4-43C6BF900E7A}" type="pres">
      <dgm:prSet presAssocID="{15CACF2D-A49C-4601-A1F0-CC1F12B56D07}" presName="nodeFollowingNodes" presStyleLbl="node1" presStyleIdx="3" presStyleCnt="4" custRadScaleRad="242405" custRadScaleInc="11941">
        <dgm:presLayoutVars>
          <dgm:bulletEnabled val="1"/>
        </dgm:presLayoutVars>
      </dgm:prSet>
      <dgm:spPr/>
    </dgm:pt>
  </dgm:ptLst>
  <dgm:cxnLst>
    <dgm:cxn modelId="{B8728F1D-D0EB-46E1-ADD0-6F027C1E2A79}" type="presOf" srcId="{15CACF2D-A49C-4601-A1F0-CC1F12B56D07}" destId="{634D6B36-B0FD-4467-A0C4-43C6BF900E7A}" srcOrd="0" destOrd="0" presId="urn:microsoft.com/office/officeart/2005/8/layout/cycle3"/>
    <dgm:cxn modelId="{57FBBD3B-3235-4DCA-BDEC-482AC873A9C5}" type="presOf" srcId="{8215037E-CBD0-4DBD-8A1F-3D23C187704F}" destId="{BA9A2703-C339-41B1-BAE2-736EE5E66651}" srcOrd="0" destOrd="0" presId="urn:microsoft.com/office/officeart/2005/8/layout/cycle3"/>
    <dgm:cxn modelId="{5B50F14F-1949-4623-AE2A-6F223C04B5DD}" type="presOf" srcId="{DABA7B84-58A8-45B4-BF7B-7550D3E000D8}" destId="{8C47E88A-D21B-4272-AE29-C07CA492E41D}" srcOrd="0" destOrd="0" presId="urn:microsoft.com/office/officeart/2005/8/layout/cycle3"/>
    <dgm:cxn modelId="{41C796B1-BE60-4F9E-BFE9-7221C317FD0A}" type="presOf" srcId="{76F987C3-5895-4089-97DD-774999B9A9B3}" destId="{9ECCDE26-CD3E-422E-9B38-F16A052CD77F}" srcOrd="0" destOrd="0" presId="urn:microsoft.com/office/officeart/2005/8/layout/cycle3"/>
    <dgm:cxn modelId="{CC030EB7-07A9-4A32-813D-351640322D4D}" type="presOf" srcId="{C44F10D7-50B2-4AB8-8CF2-DD41C7D46035}" destId="{9A20ECB2-06C3-41F4-8515-CDFFA35F4B09}" srcOrd="0" destOrd="0" presId="urn:microsoft.com/office/officeart/2005/8/layout/cycle3"/>
    <dgm:cxn modelId="{CE7FDCBA-D127-44FD-B42C-384B5E2339E6}" srcId="{0AC955B8-4329-4DD6-BE59-AD9F2B435128}" destId="{15CACF2D-A49C-4601-A1F0-CC1F12B56D07}" srcOrd="3" destOrd="0" parTransId="{F32A2D95-82C2-4139-BE92-DF5617F9913A}" sibTransId="{6CCC662D-2F38-4B02-87D0-DF19FF4E67D7}"/>
    <dgm:cxn modelId="{9AF243BF-D7DB-4ED8-897A-CC9229AD8922}" srcId="{0AC955B8-4329-4DD6-BE59-AD9F2B435128}" destId="{8215037E-CBD0-4DBD-8A1F-3D23C187704F}" srcOrd="1" destOrd="0" parTransId="{74271B13-CD75-45CC-9D32-4DCBEDF774C2}" sibTransId="{238502ED-8816-43A2-956E-CB76F0416147}"/>
    <dgm:cxn modelId="{58E8ECC7-F4E2-4099-BD3A-EAC2DDEF734C}" srcId="{0AC955B8-4329-4DD6-BE59-AD9F2B435128}" destId="{DABA7B84-58A8-45B4-BF7B-7550D3E000D8}" srcOrd="0" destOrd="0" parTransId="{9CD5CD1D-8E46-469F-8B8B-FBC7915C8BCA}" sibTransId="{76F987C3-5895-4089-97DD-774999B9A9B3}"/>
    <dgm:cxn modelId="{EC39ABD8-94AC-4198-890B-342C7A37AC77}" srcId="{0AC955B8-4329-4DD6-BE59-AD9F2B435128}" destId="{C44F10D7-50B2-4AB8-8CF2-DD41C7D46035}" srcOrd="2" destOrd="0" parTransId="{6087D32E-30FA-4060-A458-766EA2F69BB2}" sibTransId="{AE8AB05B-7072-43C9-827C-7A197420DB12}"/>
    <dgm:cxn modelId="{B72DC6E8-7B05-4056-A0A8-090EAF906BBB}" type="presOf" srcId="{0AC955B8-4329-4DD6-BE59-AD9F2B435128}" destId="{D0841E88-3E82-4443-97DB-97B17B86C2A3}" srcOrd="0" destOrd="0" presId="urn:microsoft.com/office/officeart/2005/8/layout/cycle3"/>
    <dgm:cxn modelId="{D969B8CB-DE99-4D31-8EFE-A2D3D5F71734}" type="presParOf" srcId="{D0841E88-3E82-4443-97DB-97B17B86C2A3}" destId="{C988DE89-9ED1-480D-90B3-8C3464EB8697}" srcOrd="0" destOrd="0" presId="urn:microsoft.com/office/officeart/2005/8/layout/cycle3"/>
    <dgm:cxn modelId="{CED4ED9F-7BB1-4B37-945F-BF4FA032DA7E}" type="presParOf" srcId="{C988DE89-9ED1-480D-90B3-8C3464EB8697}" destId="{8C47E88A-D21B-4272-AE29-C07CA492E41D}" srcOrd="0" destOrd="0" presId="urn:microsoft.com/office/officeart/2005/8/layout/cycle3"/>
    <dgm:cxn modelId="{B885D4A9-B3B4-48DF-BE21-9D5C536A4720}" type="presParOf" srcId="{C988DE89-9ED1-480D-90B3-8C3464EB8697}" destId="{9ECCDE26-CD3E-422E-9B38-F16A052CD77F}" srcOrd="1" destOrd="0" presId="urn:microsoft.com/office/officeart/2005/8/layout/cycle3"/>
    <dgm:cxn modelId="{FAC0E081-AFC5-4BD5-B0FA-1D718D59E2B0}" type="presParOf" srcId="{C988DE89-9ED1-480D-90B3-8C3464EB8697}" destId="{BA9A2703-C339-41B1-BAE2-736EE5E66651}" srcOrd="2" destOrd="0" presId="urn:microsoft.com/office/officeart/2005/8/layout/cycle3"/>
    <dgm:cxn modelId="{3471EC32-3DB8-44EB-B1F4-F3AD842997E1}" type="presParOf" srcId="{C988DE89-9ED1-480D-90B3-8C3464EB8697}" destId="{9A20ECB2-06C3-41F4-8515-CDFFA35F4B09}" srcOrd="3" destOrd="0" presId="urn:microsoft.com/office/officeart/2005/8/layout/cycle3"/>
    <dgm:cxn modelId="{136E40E5-0EE2-4474-9807-25B0D7A365FC}" type="presParOf" srcId="{C988DE89-9ED1-480D-90B3-8C3464EB8697}" destId="{634D6B36-B0FD-4467-A0C4-43C6BF900E7A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CDE26-CD3E-422E-9B38-F16A052CD77F}">
      <dsp:nvSpPr>
        <dsp:cNvPr id="0" name=""/>
        <dsp:cNvSpPr/>
      </dsp:nvSpPr>
      <dsp:spPr>
        <a:xfrm>
          <a:off x="2286024" y="-119949"/>
          <a:ext cx="6177262" cy="4294537"/>
        </a:xfrm>
        <a:prstGeom prst="circularArrow">
          <a:avLst>
            <a:gd name="adj1" fmla="val 4668"/>
            <a:gd name="adj2" fmla="val 272909"/>
            <a:gd name="adj3" fmla="val 12799063"/>
            <a:gd name="adj4" fmla="val 18052994"/>
            <a:gd name="adj5" fmla="val 4847"/>
          </a:avLst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47E88A-D21B-4272-AE29-C07CA492E41D}">
      <dsp:nvSpPr>
        <dsp:cNvPr id="0" name=""/>
        <dsp:cNvSpPr/>
      </dsp:nvSpPr>
      <dsp:spPr>
        <a:xfrm>
          <a:off x="4045148" y="3677"/>
          <a:ext cx="2882503" cy="1441251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noProof="0"/>
            <a:t>Epreuve de niveau OU Diplôme</a:t>
          </a:r>
        </a:p>
      </dsp:txBody>
      <dsp:txXfrm>
        <a:off x="4115504" y="74033"/>
        <a:ext cx="2741791" cy="1300539"/>
      </dsp:txXfrm>
    </dsp:sp>
    <dsp:sp modelId="{BA9A2703-C339-41B1-BAE2-736EE5E66651}">
      <dsp:nvSpPr>
        <dsp:cNvPr id="0" name=""/>
        <dsp:cNvSpPr/>
      </dsp:nvSpPr>
      <dsp:spPr>
        <a:xfrm>
          <a:off x="7598861" y="979045"/>
          <a:ext cx="2882503" cy="1441251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noProof="0" dirty="0"/>
            <a:t>Epreuve professionnelle en 2 sous-épreuves</a:t>
          </a:r>
        </a:p>
      </dsp:txBody>
      <dsp:txXfrm>
        <a:off x="7669217" y="1049401"/>
        <a:ext cx="2741791" cy="1300539"/>
      </dsp:txXfrm>
    </dsp:sp>
    <dsp:sp modelId="{9A20ECB2-06C3-41F4-8515-CDFFA35F4B09}">
      <dsp:nvSpPr>
        <dsp:cNvPr id="0" name=""/>
        <dsp:cNvSpPr/>
      </dsp:nvSpPr>
      <dsp:spPr>
        <a:xfrm>
          <a:off x="4085787" y="3084711"/>
          <a:ext cx="2882503" cy="1441251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noProof="0" dirty="0"/>
            <a:t>Epreuve de personnalité (uniquement A et B)</a:t>
          </a:r>
        </a:p>
      </dsp:txBody>
      <dsp:txXfrm>
        <a:off x="4156143" y="3155067"/>
        <a:ext cx="2741791" cy="1300539"/>
      </dsp:txXfrm>
    </dsp:sp>
    <dsp:sp modelId="{634D6B36-B0FD-4467-A0C4-43C6BF900E7A}">
      <dsp:nvSpPr>
        <dsp:cNvPr id="0" name=""/>
        <dsp:cNvSpPr/>
      </dsp:nvSpPr>
      <dsp:spPr>
        <a:xfrm>
          <a:off x="349208" y="983560"/>
          <a:ext cx="2882503" cy="1441251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Commission de </a:t>
          </a:r>
          <a:r>
            <a:rPr lang="fr-BE" sz="2400" kern="1200" noProof="0" dirty="0"/>
            <a:t>délibération</a:t>
          </a:r>
        </a:p>
      </dsp:txBody>
      <dsp:txXfrm>
        <a:off x="419564" y="1053916"/>
        <a:ext cx="2741791" cy="1300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8A392A1-502F-4378-8612-B7CD7017146A}" type="datetimeFigureOut">
              <a:rPr lang="en-US"/>
              <a:pPr>
                <a:defRPr/>
              </a:pPr>
              <a:t>5/21/2024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78E4695-92ED-49B6-858C-250CB6DF1AC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0C2CFE-077B-4A1F-810A-02D2C8EB2000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cs typeface="Calibri" pitchFamily="34" charset="0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23E28B-89E2-4246-A4A8-8288577FFEB5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cs typeface="Calibri" pitchFamily="34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10EE62-6379-4D9E-BCC1-94923E1E270C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BDB1C5-46F4-4C07-B870-75B09F80855C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cs typeface="Calibri" pitchFamily="34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963E74-63D8-4B10-97B8-BD8335CE1C78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cs typeface="Calibri" pitchFamily="34" charset="0"/>
            </a:endParaRPr>
          </a:p>
          <a:p>
            <a:pPr>
              <a:spcBef>
                <a:spcPct val="0"/>
              </a:spcBef>
            </a:pPr>
            <a:endParaRPr lang="en-US">
              <a:cs typeface="Calibri" pitchFamily="34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DC2E38-035D-4191-9CF4-F0F2D5932BFD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cs typeface="Calibri" pitchFamily="34" charset="0"/>
            </a:endParaRP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82E168-35A6-436B-A8BF-E8CF0EBE0BBD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A04307-B0EA-4BF8-88DB-976D4668A144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cs typeface="Calibri" pitchFamily="34" charset="0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AF2023-B35B-4DDF-A373-F3E73EECEE44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u="sng">
              <a:cs typeface="Calibri" pitchFamily="34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93C17A-9B65-4B2B-87C1-A729AF4A6E7A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u="sng">
              <a:cs typeface="Calibri" pitchFamily="34" charset="0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D92C46-D8AC-40FA-924C-D141EE8CF80B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8E4695-92ED-49B6-858C-250CB6DF1AC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368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cs typeface="Calibri" pitchFamily="34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BBF07E-B86B-4FF3-A023-05C84CDCD245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u="sng">
              <a:cs typeface="Calibri" pitchFamily="34" charset="0"/>
            </a:endParaRPr>
          </a:p>
          <a:p>
            <a:pPr>
              <a:spcBef>
                <a:spcPct val="0"/>
              </a:spcBef>
            </a:pPr>
            <a:endParaRPr lang="en-US" u="sng">
              <a:cs typeface="Calibri" pitchFamily="34" charset="0"/>
            </a:endParaRPr>
          </a:p>
          <a:p>
            <a:pPr>
              <a:spcBef>
                <a:spcPct val="0"/>
              </a:spcBef>
            </a:pPr>
            <a:endParaRPr lang="en-US" u="sng">
              <a:cs typeface="Calibri" pitchFamily="34" charset="0"/>
            </a:endParaRP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76DE4A-5556-4B95-871F-163CB14C96A2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cs typeface="Calibri" pitchFamily="34" charset="0"/>
            </a:endParaRP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50A96D-C45E-445D-8B5D-019C9B4DDB35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cs typeface="Calibri" pitchFamily="34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4AAA28-90E4-49B9-9874-193D9C39AF40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>
              <a:cs typeface="Calibri" pitchFamily="34" charset="0"/>
            </a:endParaRPr>
          </a:p>
        </p:txBody>
      </p:sp>
      <p:sp>
        <p:nvSpPr>
          <p:cNvPr id="1536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B980935-D0B7-4125-881E-A3B0BF871A2E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Espace réservé des notes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BE" altLang="fr-FR">
              <a:ea typeface="ＭＳ Ｐゴシック" pitchFamily="34" charset="-128"/>
            </a:endParaRPr>
          </a:p>
        </p:txBody>
      </p:sp>
      <p:sp>
        <p:nvSpPr>
          <p:cNvPr id="21507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1225"/>
            <a:fld id="{E8E60436-2699-472A-A1F6-37F31E4D2FAD}" type="slidenum">
              <a:rPr lang="en-US" altLang="fr-FR">
                <a:ea typeface="ＭＳ Ｐゴシック" pitchFamily="34" charset="-128"/>
              </a:rPr>
              <a:pPr defTabSz="911225"/>
              <a:t>15</a:t>
            </a:fld>
            <a:endParaRPr lang="en-US" altLang="fr-FR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>
              <a:cs typeface="Calibri" pitchFamily="34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589CBF-CEE0-47E2-969A-EC00F21EA1C8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cs typeface="Calibri" pitchFamily="34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75A775-AAA1-47AD-8540-63DD705912AB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cs typeface="Calibri" pitchFamily="34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71EAB4-5086-4E26-8923-22D34D6E3EA6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cs typeface="Calibri" pitchFamily="34" charset="0"/>
            </a:endParaRPr>
          </a:p>
        </p:txBody>
      </p:sp>
      <p:sp>
        <p:nvSpPr>
          <p:cNvPr id="3277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AF3119-4FC0-4F0C-A701-40CF617743E1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b="1">
              <a:cs typeface="Calibri" pitchFamily="34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80125D-C659-4872-BC88-429AA6C75510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Jobpol_PPT_int_f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9998F79-05A0-4F48-83CE-0C559A7DAC46}" type="datetimeFigureOut">
              <a:rPr lang="nl-BE"/>
              <a:pPr>
                <a:defRPr/>
              </a:pPr>
              <a:t>21/05/2024</a:t>
            </a:fld>
            <a:endParaRPr lang="nl-B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DD3745C-8739-4194-A1F3-B012D47D02EC}" type="slidenum">
              <a:rPr lang="nl-BE"/>
              <a:pPr>
                <a:defRPr/>
              </a:pPr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Jobpol_PPT_BG_int_f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CD6FF80-E0F2-4C66-918E-81A982930CC4}" type="datetimeFigureOut">
              <a:rPr lang="nl-BE"/>
              <a:pPr>
                <a:defRPr/>
              </a:pPr>
              <a:t>21/05/2024</a:t>
            </a:fld>
            <a:endParaRPr lang="nl-B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F199BF7-34A2-404D-8DF6-F6BFDB4BDD29}" type="slidenum">
              <a:rPr lang="nl-BE"/>
              <a:pPr>
                <a:defRPr/>
              </a:pPr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bpol.be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obpol.be/fr/je-travaille-deja-a-la-police/passer-du-niveau-c-au-niveau-b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obpol.be/fr/je-travaille-deja-a-la-police/passer-du-niveau-d-au-niveau-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DRP.RecSel.Assessment.PromSoc@police.belgium.eu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PI.RecSel.Assessment.Support.Ops@police.belgium.eu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9950"/>
            <a:ext cx="103632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cap="small" dirty="0" err="1">
                <a:solidFill>
                  <a:schemeClr val="bg1"/>
                </a:solidFill>
              </a:rPr>
              <a:t>Session</a:t>
            </a:r>
            <a:r>
              <a:rPr lang="nl-BE" cap="small" dirty="0">
                <a:solidFill>
                  <a:schemeClr val="bg1"/>
                </a:solidFill>
              </a:rPr>
              <a:t> </a:t>
            </a:r>
            <a:r>
              <a:rPr lang="nl-BE" cap="small" dirty="0" err="1">
                <a:solidFill>
                  <a:schemeClr val="bg1"/>
                </a:solidFill>
              </a:rPr>
              <a:t>d’information</a:t>
            </a:r>
            <a:br>
              <a:rPr lang="nl-BE" cap="small" dirty="0">
                <a:solidFill>
                  <a:schemeClr val="bg1"/>
                </a:solidFill>
              </a:rPr>
            </a:br>
            <a:r>
              <a:rPr lang="nl-BE" sz="2800" cap="small" dirty="0">
                <a:solidFill>
                  <a:schemeClr val="bg1"/>
                </a:solidFill>
              </a:rPr>
              <a:t>Concours de promotion par </a:t>
            </a:r>
            <a:r>
              <a:rPr lang="nl-BE" sz="2800" cap="small" dirty="0" err="1">
                <a:solidFill>
                  <a:schemeClr val="bg1"/>
                </a:solidFill>
              </a:rPr>
              <a:t>accesion</a:t>
            </a:r>
            <a:r>
              <a:rPr lang="nl-BE" sz="2800" cap="small" dirty="0">
                <a:solidFill>
                  <a:schemeClr val="bg1"/>
                </a:solidFill>
              </a:rPr>
              <a:t> à </a:t>
            </a:r>
            <a:r>
              <a:rPr lang="nl-BE" sz="2800" cap="small" dirty="0" err="1">
                <a:solidFill>
                  <a:schemeClr val="bg1"/>
                </a:solidFill>
              </a:rPr>
              <a:t>un</a:t>
            </a:r>
            <a:r>
              <a:rPr lang="nl-BE" sz="2800" cap="small" dirty="0">
                <a:solidFill>
                  <a:schemeClr val="bg1"/>
                </a:solidFill>
              </a:rPr>
              <a:t> niveau supérieur</a:t>
            </a:r>
            <a:endParaRPr lang="nl-BE" cap="small" dirty="0">
              <a:solidFill>
                <a:schemeClr val="bg1"/>
              </a:solidFill>
            </a:endParaRPr>
          </a:p>
        </p:txBody>
      </p:sp>
      <p:sp>
        <p:nvSpPr>
          <p:cNvPr id="5122" name="Ondertitel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400" cy="175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</a:pPr>
            <a:r>
              <a:rPr lang="nl-BE" sz="2400" b="1" dirty="0">
                <a:solidFill>
                  <a:srgbClr val="898989"/>
                </a:solidFill>
              </a:rPr>
              <a:t>CALog A - B  - C</a:t>
            </a:r>
          </a:p>
          <a:p>
            <a:pPr eaLnBrk="1" hangingPunct="1">
              <a:lnSpc>
                <a:spcPct val="150000"/>
              </a:lnSpc>
            </a:pPr>
            <a:r>
              <a:rPr lang="nl-BE" sz="2400" b="1" dirty="0">
                <a:solidFill>
                  <a:srgbClr val="898989"/>
                </a:solidFill>
              </a:rPr>
              <a:t>(</a:t>
            </a:r>
            <a:r>
              <a:rPr lang="nl-BE" sz="2400" b="1" dirty="0" err="1">
                <a:solidFill>
                  <a:srgbClr val="898989"/>
                </a:solidFill>
              </a:rPr>
              <a:t>session</a:t>
            </a:r>
            <a:r>
              <a:rPr lang="nl-BE" sz="2400" b="1" dirty="0">
                <a:solidFill>
                  <a:srgbClr val="898989"/>
                </a:solidFill>
              </a:rPr>
              <a:t> 2024)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0275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nl-BE" sz="40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Timing</a:t>
            </a:r>
          </a:p>
        </p:txBody>
      </p:sp>
      <p:sp>
        <p:nvSpPr>
          <p:cNvPr id="10242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609600" y="1084262"/>
            <a:ext cx="10972800" cy="485933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fr-FR" altLang="fr-FR" sz="2400" dirty="0"/>
              <a:t>Appel aux candidatures : </a:t>
            </a:r>
            <a:r>
              <a:rPr lang="fr-FR" altLang="fr-FR" sz="2400" b="1" dirty="0"/>
              <a:t>12 avril</a:t>
            </a:r>
            <a:endParaRPr lang="en-US" b="1" dirty="0"/>
          </a:p>
          <a:p>
            <a:pPr>
              <a:defRPr/>
            </a:pPr>
            <a:r>
              <a:rPr lang="fr-FR" altLang="fr-FR" sz="2400" dirty="0"/>
              <a:t>Clôture des inscriptions : </a:t>
            </a:r>
            <a:r>
              <a:rPr lang="fr-FR" altLang="fr-FR" sz="2400" b="1" dirty="0"/>
              <a:t>14 mai</a:t>
            </a:r>
            <a:endParaRPr lang="fr-FR" dirty="0"/>
          </a:p>
          <a:p>
            <a:pPr marL="0" indent="0" eaLnBrk="1" hangingPunct="1">
              <a:buFont typeface="Arial" charset="0"/>
              <a:buNone/>
              <a:defRPr/>
            </a:pPr>
            <a:endParaRPr lang="fr-FR" altLang="fr-FR" sz="2000" b="1" dirty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fr-FR" altLang="fr-FR" sz="2000" b="1" dirty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fr-FR" altLang="fr-FR" sz="2000" b="1" dirty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fr-FR" altLang="fr-FR" sz="2000" b="1" dirty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fr-FR" altLang="fr-FR" sz="2000" b="1" dirty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fr-FR" altLang="fr-FR" sz="2000" b="1" dirty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fr-FR" altLang="fr-FR" sz="20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fr-FR" altLang="fr-FR" sz="2400" dirty="0"/>
              <a:t>Epreuve de personnalité</a:t>
            </a:r>
            <a:r>
              <a:rPr lang="fr-FR" altLang="fr-FR" sz="2400" b="1" dirty="0"/>
              <a:t> </a:t>
            </a:r>
            <a:r>
              <a:rPr lang="fr-FR" altLang="fr-FR" sz="2400" dirty="0"/>
              <a:t>(vers B ou A):</a:t>
            </a:r>
            <a:r>
              <a:rPr lang="fr-FR" altLang="fr-FR" sz="2400" b="1" dirty="0"/>
              <a:t> juin à décembre 2024</a:t>
            </a:r>
            <a:r>
              <a:rPr lang="fr-FR" altLang="fr-FR" sz="2400" b="1" dirty="0">
                <a:solidFill>
                  <a:srgbClr val="FF0000"/>
                </a:solidFill>
              </a:rPr>
              <a:t> </a:t>
            </a:r>
            <a:r>
              <a:rPr lang="fr-FR" altLang="fr-FR" sz="2400" dirty="0"/>
              <a:t>(entretiens en </a:t>
            </a:r>
            <a:r>
              <a:rPr lang="fr-FR" altLang="fr-FR" sz="2400" dirty="0">
                <a:cs typeface="Calibri"/>
              </a:rPr>
              <a:t>DCA ou à Géruzet)</a:t>
            </a:r>
            <a:endParaRPr lang="fr-FR" altLang="fr-FR" sz="1200" dirty="0">
              <a:cs typeface="Calibri"/>
            </a:endParaRPr>
          </a:p>
          <a:p>
            <a:pPr eaLnBrk="1" hangingPunct="1">
              <a:defRPr/>
            </a:pPr>
            <a:r>
              <a:rPr lang="fr-FR" altLang="fr-FR" sz="2400" dirty="0"/>
              <a:t>Fin des épreuves : </a:t>
            </a:r>
            <a:r>
              <a:rPr lang="fr-FR" altLang="fr-FR" sz="2400" b="1" dirty="0"/>
              <a:t>Décembre 2024</a:t>
            </a:r>
            <a:endParaRPr lang="fr-FR" altLang="fr-FR" sz="2400" b="1" dirty="0">
              <a:cs typeface="Calibri"/>
            </a:endParaRPr>
          </a:p>
          <a:p>
            <a:pPr eaLnBrk="1" hangingPunct="1">
              <a:buFont typeface="Arial" charset="0"/>
              <a:buNone/>
              <a:defRPr/>
            </a:pPr>
            <a:endParaRPr lang="fr-BE" altLang="fr-FR" sz="2800" dirty="0"/>
          </a:p>
        </p:txBody>
      </p:sp>
      <p:sp>
        <p:nvSpPr>
          <p:cNvPr id="14339" name="ZoneTexte 15"/>
          <p:cNvSpPr txBox="1">
            <a:spLocks noChangeArrowheads="1"/>
          </p:cNvSpPr>
          <p:nvPr/>
        </p:nvSpPr>
        <p:spPr bwMode="auto">
          <a:xfrm>
            <a:off x="378269" y="2743739"/>
            <a:ext cx="1884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1ère sous-</a:t>
            </a:r>
            <a:r>
              <a:rPr lang="en-US" sz="1400" dirty="0" err="1"/>
              <a:t>épreuve</a:t>
            </a:r>
            <a:endParaRPr lang="en-US" sz="1400" dirty="0"/>
          </a:p>
        </p:txBody>
      </p:sp>
      <p:sp>
        <p:nvSpPr>
          <p:cNvPr id="14340" name="ZoneTexte 16"/>
          <p:cNvSpPr txBox="1">
            <a:spLocks noChangeArrowheads="1"/>
          </p:cNvSpPr>
          <p:nvPr/>
        </p:nvSpPr>
        <p:spPr bwMode="auto">
          <a:xfrm>
            <a:off x="360363" y="3766087"/>
            <a:ext cx="1882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2ème sous-</a:t>
            </a:r>
            <a:r>
              <a:rPr lang="en-US" sz="1400" dirty="0" err="1"/>
              <a:t>épreuve</a:t>
            </a:r>
            <a:endParaRPr lang="en-US" sz="1400" dirty="0"/>
          </a:p>
        </p:txBody>
      </p:sp>
      <p:sp>
        <p:nvSpPr>
          <p:cNvPr id="18" name="Accolade fermante 17"/>
          <p:cNvSpPr/>
          <p:nvPr/>
        </p:nvSpPr>
        <p:spPr>
          <a:xfrm>
            <a:off x="2059781" y="3610513"/>
            <a:ext cx="166688" cy="61912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Accolade fermante 20"/>
          <p:cNvSpPr/>
          <p:nvPr/>
        </p:nvSpPr>
        <p:spPr>
          <a:xfrm>
            <a:off x="2002631" y="2268281"/>
            <a:ext cx="280988" cy="125571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4" name="ZoneTexte 12"/>
          <p:cNvSpPr txBox="1">
            <a:spLocks noChangeArrowheads="1"/>
          </p:cNvSpPr>
          <p:nvPr/>
        </p:nvSpPr>
        <p:spPr bwMode="auto">
          <a:xfrm>
            <a:off x="2354263" y="2195513"/>
            <a:ext cx="1563687" cy="469900"/>
          </a:xfrm>
          <a:prstGeom prst="rect">
            <a:avLst/>
          </a:prstGeom>
          <a:solidFill>
            <a:srgbClr val="E0DDEB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8EDB95F-2E46-9CC0-7106-BDDDBFFFC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588439"/>
              </p:ext>
            </p:extLst>
          </p:nvPr>
        </p:nvGraphicFramePr>
        <p:xfrm>
          <a:off x="2549525" y="2014537"/>
          <a:ext cx="8290560" cy="2382719"/>
        </p:xfrm>
        <a:graphic>
          <a:graphicData uri="http://schemas.openxmlformats.org/drawingml/2006/table">
            <a:tbl>
              <a:tblPr firstRow="1" firstCol="1" bandRow="1"/>
              <a:tblGrid>
                <a:gridCol w="1810658">
                  <a:extLst>
                    <a:ext uri="{9D8B030D-6E8A-4147-A177-3AD203B41FA5}">
                      <a16:colId xmlns:a16="http://schemas.microsoft.com/office/drawing/2014/main" val="898799467"/>
                    </a:ext>
                  </a:extLst>
                </a:gridCol>
                <a:gridCol w="2332964">
                  <a:extLst>
                    <a:ext uri="{9D8B030D-6E8A-4147-A177-3AD203B41FA5}">
                      <a16:colId xmlns:a16="http://schemas.microsoft.com/office/drawing/2014/main" val="2698400462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209593995"/>
                    </a:ext>
                  </a:extLst>
                </a:gridCol>
                <a:gridCol w="2074298">
                  <a:extLst>
                    <a:ext uri="{9D8B030D-6E8A-4147-A177-3AD203B41FA5}">
                      <a16:colId xmlns:a16="http://schemas.microsoft.com/office/drawing/2014/main" val="2263669285"/>
                    </a:ext>
                  </a:extLst>
                </a:gridCol>
              </a:tblGrid>
              <a:tr h="356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fr-BE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fr-BE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fr-BE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916890"/>
                  </a:ext>
                </a:extLst>
              </a:tr>
              <a:tr h="5463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Commentaire de texte</a:t>
                      </a:r>
                      <a:endParaRPr lang="fr-BE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juin 2024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Louvexpo</a:t>
                      </a:r>
                      <a:endParaRPr lang="fr-BE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909604"/>
                  </a:ext>
                </a:extLst>
              </a:tr>
              <a:tr h="6609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Connaissance de la langue (tests informatisés)</a:t>
                      </a:r>
                      <a:endParaRPr lang="fr-BE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Aux alentours de l’épreuve de connaissances professionnelles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Caserne </a:t>
                      </a:r>
                      <a:r>
                        <a:rPr lang="fr-BE" sz="11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Géruzet</a:t>
                      </a:r>
                      <a:endParaRPr lang="fr-BE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053812"/>
                  </a:ext>
                </a:extLst>
              </a:tr>
              <a:tr h="819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Connaissances professionnelles</a:t>
                      </a:r>
                      <a:endParaRPr lang="fr-BE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juin 2024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Louvexpo</a:t>
                      </a:r>
                      <a:endParaRPr lang="fr-BE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24067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616200"/>
            <a:ext cx="103632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cap="small">
                <a:solidFill>
                  <a:schemeClr val="bg1"/>
                </a:solidFill>
              </a:rPr>
              <a:t>3. </a:t>
            </a:r>
            <a:r>
              <a:rPr lang="nl-BE" cap="small" err="1">
                <a:solidFill>
                  <a:schemeClr val="bg1"/>
                </a:solidFill>
              </a:rPr>
              <a:t>Epreuves</a:t>
            </a:r>
            <a:r>
              <a:rPr lang="nl-BE" cap="small">
                <a:solidFill>
                  <a:schemeClr val="bg1"/>
                </a:solidFill>
              </a:rPr>
              <a:t> de </a:t>
            </a:r>
            <a:r>
              <a:rPr lang="nl-BE" cap="small" err="1">
                <a:solidFill>
                  <a:schemeClr val="bg1"/>
                </a:solidFill>
              </a:rPr>
              <a:t>sélection</a:t>
            </a:r>
            <a:endParaRPr lang="nl-BE" cap="small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333399"/>
                </a:solidFill>
              </a:rPr>
              <a:t>1. </a:t>
            </a:r>
            <a:r>
              <a:rPr lang="fr-BE" sz="3600" dirty="0">
                <a:solidFill>
                  <a:srgbClr val="333399"/>
                </a:solidFill>
              </a:rPr>
              <a:t>Epreuve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sz="3600" dirty="0">
                <a:solidFill>
                  <a:srgbClr val="333399"/>
                </a:solidFill>
              </a:rPr>
              <a:t>de </a:t>
            </a:r>
            <a:r>
              <a:rPr lang="fr-BE" sz="3600" dirty="0">
                <a:solidFill>
                  <a:srgbClr val="333399"/>
                </a:solidFill>
              </a:rPr>
              <a:t>niveau</a:t>
            </a:r>
            <a:endParaRPr lang="fr-BE" dirty="0">
              <a:solidFill>
                <a:srgbClr val="333399"/>
              </a:solidFill>
            </a:endParaRPr>
          </a:p>
        </p:txBody>
      </p:sp>
      <p:sp>
        <p:nvSpPr>
          <p:cNvPr id="17410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609600" y="1600200"/>
            <a:ext cx="109728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fr-BE" sz="2400" dirty="0"/>
              <a:t>Si pas de diplôme équivalent         Epreuve de niveau en interne</a:t>
            </a:r>
          </a:p>
          <a:p>
            <a:pPr algn="l"/>
            <a:r>
              <a:rPr lang="fr-FR" sz="2400" dirty="0"/>
              <a:t>L’épreuve se compose de 2 parties :</a:t>
            </a:r>
          </a:p>
          <a:p>
            <a:pPr marL="0" indent="0" algn="l">
              <a:buNone/>
            </a:pPr>
            <a:r>
              <a:rPr lang="fr-FR" sz="2000" dirty="0"/>
              <a:t>	- L’évaluation de la connaissance de la langue</a:t>
            </a:r>
          </a:p>
          <a:p>
            <a:pPr marL="0" indent="0" algn="l">
              <a:buNone/>
            </a:pPr>
            <a:r>
              <a:rPr lang="fr-FR" sz="2000" dirty="0"/>
              <a:t>	- L’évaluation du potentiel intellectuel (la capacité de raisonner de manière abstraite, la capacité de 	  traiter des informations, la capacité de raisonner avec des chiffres)</a:t>
            </a:r>
            <a:endParaRPr lang="fr-BE" sz="2000" dirty="0"/>
          </a:p>
          <a:p>
            <a:pPr>
              <a:lnSpc>
                <a:spcPct val="150000"/>
              </a:lnSpc>
            </a:pPr>
            <a:r>
              <a:rPr lang="fr-BE" sz="2400" dirty="0"/>
              <a:t>Réussite si T-score de 50 minimum</a:t>
            </a:r>
            <a:endParaRPr lang="fr-BE" sz="2400" dirty="0"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fr-BE" sz="2400" dirty="0"/>
              <a:t>Validité illimitée</a:t>
            </a:r>
            <a:endParaRPr lang="fr-BE" sz="2400" dirty="0">
              <a:cs typeface="Calibri" pitchFamily="34" charset="0"/>
            </a:endParaRPr>
          </a:p>
        </p:txBody>
      </p:sp>
      <p:sp>
        <p:nvSpPr>
          <p:cNvPr id="4" name="Flèche : droite 3"/>
          <p:cNvSpPr/>
          <p:nvPr/>
        </p:nvSpPr>
        <p:spPr>
          <a:xfrm>
            <a:off x="4719638" y="1839913"/>
            <a:ext cx="374650" cy="24606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épreuve professionnelle (1</a:t>
            </a:r>
            <a:r>
              <a:rPr lang="fr-BE" sz="3600" cap="small" baseline="300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ère</a:t>
            </a: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2</a:t>
            </a:r>
            <a:r>
              <a:rPr lang="fr-BE" sz="3600" cap="small" baseline="300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éme</a:t>
            </a: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sous-épreuve)</a:t>
            </a:r>
          </a:p>
        </p:txBody>
      </p:sp>
      <p:sp>
        <p:nvSpPr>
          <p:cNvPr id="18434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696913" y="1417638"/>
            <a:ext cx="109728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</a:pPr>
            <a:r>
              <a:rPr lang="fr-BE" altLang="fr-FR" sz="2400" dirty="0"/>
              <a:t>1</a:t>
            </a:r>
            <a:r>
              <a:rPr lang="fr-BE" altLang="fr-FR" sz="2400" baseline="30000" dirty="0"/>
              <a:t>ère</a:t>
            </a:r>
            <a:r>
              <a:rPr lang="fr-BE" altLang="fr-FR" sz="2400" dirty="0"/>
              <a:t> sous-épreuve : connaissance de la langue</a:t>
            </a:r>
          </a:p>
          <a:p>
            <a:pPr eaLnBrk="1" hangingPunct="1">
              <a:lnSpc>
                <a:spcPct val="150000"/>
              </a:lnSpc>
            </a:pPr>
            <a:r>
              <a:rPr lang="fr-BE" altLang="fr-FR" sz="2400" dirty="0"/>
              <a:t>2</a:t>
            </a:r>
            <a:r>
              <a:rPr lang="fr-BE" altLang="fr-FR" sz="2400" baseline="30000" dirty="0"/>
              <a:t>ème</a:t>
            </a:r>
            <a:r>
              <a:rPr lang="fr-BE" altLang="fr-FR" sz="2400" dirty="0"/>
              <a:t> sous-épreuve : connaissances professionnelles </a:t>
            </a:r>
            <a:endParaRPr lang="fr-BE" altLang="fr-FR" sz="2400" dirty="0">
              <a:cs typeface="Calibri" pitchFamily="34" charset="0"/>
            </a:endParaRPr>
          </a:p>
          <a:p>
            <a:pPr lvl="1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fr-BE" altLang="fr-FR" sz="2000" dirty="0"/>
              <a:t>Domaine 1 : Cadre législatif </a:t>
            </a:r>
            <a:endParaRPr lang="fr-BE" altLang="fr-FR" sz="2000" dirty="0">
              <a:cs typeface="Calibri" pitchFamily="34" charset="0"/>
            </a:endParaRPr>
          </a:p>
          <a:p>
            <a:pPr lvl="1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fr-BE" altLang="fr-FR" sz="2000" dirty="0"/>
              <a:t>Domaine 2 : Gestion et développement</a:t>
            </a:r>
            <a:endParaRPr lang="fr-BE" altLang="fr-FR" sz="2000" dirty="0">
              <a:cs typeface="Calibri" pitchFamily="34" charset="0"/>
            </a:endParaRPr>
          </a:p>
          <a:p>
            <a:pPr eaLnBrk="1" hangingPunct="1">
              <a:buFont typeface="Arial" charset="0"/>
              <a:buNone/>
            </a:pPr>
            <a:endParaRPr lang="fr-BE" altLang="fr-FR" sz="2800" dirty="0"/>
          </a:p>
          <a:p>
            <a:pPr eaLnBrk="1" hangingPunct="1">
              <a:buFont typeface="Wingdings" pitchFamily="2" charset="2"/>
              <a:buChar char="è"/>
            </a:pPr>
            <a:r>
              <a:rPr lang="fr-BE" altLang="fr-FR" sz="2800" dirty="0"/>
              <a:t>  Questions ouvertes, semi-ouvertes et QCM.</a:t>
            </a:r>
            <a:endParaRPr lang="fr-FR" altLang="fr-FR" sz="2800" dirty="0"/>
          </a:p>
          <a:p>
            <a:pPr eaLnBrk="1" hangingPunct="1">
              <a:buFont typeface="Arial" charset="0"/>
              <a:buNone/>
            </a:pPr>
            <a:endParaRPr lang="fr-BE" altLang="fr-FR" sz="2000" i="1" dirty="0"/>
          </a:p>
          <a:p>
            <a:pPr eaLnBrk="1" hangingPunct="1">
              <a:buFont typeface="Arial" charset="0"/>
              <a:buNone/>
            </a:pPr>
            <a:r>
              <a:rPr lang="fr-BE" altLang="fr-FR" sz="2000" i="1" dirty="0"/>
              <a:t>N.B. : Voir la liste des matières à connaître (</a:t>
            </a:r>
            <a:r>
              <a:rPr lang="fr-BE" altLang="fr-FR" sz="2000" i="1" dirty="0">
                <a:hlinkClick r:id="rId2"/>
              </a:rPr>
              <a:t>www.jobpol.be</a:t>
            </a:r>
            <a:r>
              <a:rPr lang="fr-BE" altLang="fr-FR" sz="2000" i="1" dirty="0"/>
              <a:t>) </a:t>
            </a:r>
            <a:endParaRPr lang="fr-BE" altLang="fr-FR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épreuve professionnelle – seuils de réussite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441450"/>
            <a:ext cx="10972800" cy="4525963"/>
          </a:xfrm>
        </p:spPr>
        <p:txBody>
          <a:bodyPr lIns="91440" tIns="45720" rIns="91440" bIns="45720" anchor="t"/>
          <a:lstStyle/>
          <a:p>
            <a:pPr marL="609600" indent="-609600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fr-BE" altLang="fr-FR" sz="2400" dirty="0"/>
              <a:t>Connaissance langue : </a:t>
            </a:r>
            <a:r>
              <a:rPr lang="fr-BE" altLang="fr-FR" sz="2400" dirty="0">
                <a:solidFill>
                  <a:srgbClr val="333399"/>
                </a:solidFill>
              </a:rPr>
              <a:t>T-score 40 </a:t>
            </a:r>
            <a:endParaRPr lang="fr-BE" altLang="fr-FR" sz="2400" dirty="0">
              <a:solidFill>
                <a:srgbClr val="333399"/>
              </a:solidFill>
              <a:cs typeface="Calibri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fr-BE" altLang="fr-FR" sz="2400" dirty="0"/>
              <a:t>Connaissance des 2 autres domaines : (Cadre législatif + gestion et développement) :         </a:t>
            </a:r>
            <a:r>
              <a:rPr lang="fr-BE" altLang="fr-FR" sz="2400" dirty="0">
                <a:solidFill>
                  <a:srgbClr val="333399"/>
                </a:solidFill>
              </a:rPr>
              <a:t>T-score 40</a:t>
            </a:r>
            <a:endParaRPr lang="fr-BE" altLang="fr-FR" sz="2400" dirty="0">
              <a:solidFill>
                <a:srgbClr val="333399"/>
              </a:solidFill>
              <a:cs typeface="Calibri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fr-BE" altLang="fr-FR" sz="2400" dirty="0">
              <a:solidFill>
                <a:srgbClr val="333399"/>
              </a:solidFill>
              <a:cs typeface="Calibri"/>
            </a:endParaRPr>
          </a:p>
          <a:p>
            <a:pPr marL="53340" indent="0" eaLnBrk="1" fontAlgn="auto" hangingPunct="1">
              <a:spcAft>
                <a:spcPts val="600"/>
              </a:spcAft>
              <a:buFont typeface="Arial"/>
              <a:buNone/>
              <a:defRPr/>
            </a:pPr>
            <a:r>
              <a:rPr lang="fr-BE" altLang="fr-FR" sz="2400" b="1" dirty="0"/>
              <a:t>Le classement </a:t>
            </a:r>
            <a:r>
              <a:rPr lang="fr-BE" altLang="fr-FR" sz="2400" dirty="0"/>
              <a:t>est fixé sur base du calcul suivant: </a:t>
            </a:r>
            <a:r>
              <a:rPr lang="fr-FR" sz="2400" dirty="0">
                <a:ea typeface="Times New Roman" panose="02020603050405020304" pitchFamily="18" charset="0"/>
                <a:cs typeface="Calibri"/>
              </a:rPr>
              <a:t>score de la sous-épreuve connaissances professionnelles (2 domaines) multiplié par 2 + score de la sous-épreuve mesurant la connaissance de la langue.</a:t>
            </a:r>
            <a:endParaRPr lang="fr-BE" sz="2400" dirty="0">
              <a:ea typeface="Times New Roman" panose="02020603050405020304" pitchFamily="18" charset="0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22600" y="1171575"/>
            <a:ext cx="5857875" cy="4264025"/>
          </a:xfrm>
          <a:noFill/>
          <a:ln>
            <a:miter lim="800000"/>
            <a:headEnd/>
            <a:tailEnd/>
          </a:ln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263900" y="5437188"/>
            <a:ext cx="2770188" cy="3381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BE" altLang="fr-FR" sz="1600" b="1" kern="0">
                <a:solidFill>
                  <a:srgbClr val="FF0000"/>
                </a:solidFill>
                <a:latin typeface="Times New Roman" panose="02020603050405020304" pitchFamily="18" charset="0"/>
              </a:rPr>
              <a:t>T-score 40 (seuil de réussite)</a:t>
            </a:r>
            <a:endParaRPr lang="en-US" altLang="fr-FR" sz="1600" b="1" ker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176588" y="3586163"/>
            <a:ext cx="595312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fr-FR" altLang="fr-FR" kern="0">
              <a:latin typeface="Times New Roman" panose="02020603050405020304" pitchFamily="18" charset="0"/>
            </a:endParaRPr>
          </a:p>
        </p:txBody>
      </p:sp>
      <p:sp>
        <p:nvSpPr>
          <p:cNvPr id="12294" name="Line 10"/>
          <p:cNvSpPr>
            <a:spLocks noChangeShapeType="1"/>
          </p:cNvSpPr>
          <p:nvPr/>
        </p:nvSpPr>
        <p:spPr bwMode="auto">
          <a:xfrm flipH="1">
            <a:off x="5951538" y="1135063"/>
            <a:ext cx="0" cy="438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BE" kern="0">
              <a:solidFill>
                <a:sysClr val="windowText" lastClr="000000"/>
              </a:solidFill>
            </a:endParaRPr>
          </a:p>
        </p:txBody>
      </p:sp>
      <p:sp>
        <p:nvSpPr>
          <p:cNvPr id="12295" name="Text Box 11"/>
          <p:cNvSpPr txBox="1">
            <a:spLocks noChangeArrowheads="1"/>
          </p:cNvSpPr>
          <p:nvPr/>
        </p:nvSpPr>
        <p:spPr bwMode="auto">
          <a:xfrm>
            <a:off x="5934075" y="5392738"/>
            <a:ext cx="1511300" cy="3381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BE" altLang="fr-FR" sz="1600" b="1" kern="0">
                <a:latin typeface="Times New Roman" panose="02020603050405020304" pitchFamily="18" charset="0"/>
              </a:rPr>
              <a:t>T-score 50</a:t>
            </a:r>
            <a:endParaRPr lang="en-US" altLang="fr-FR" sz="1600" b="1" kern="0">
              <a:latin typeface="Times New Roman" panose="02020603050405020304" pitchFamily="18" charset="0"/>
            </a:endParaRPr>
          </a:p>
        </p:txBody>
      </p:sp>
      <p:sp>
        <p:nvSpPr>
          <p:cNvPr id="20486" name="Titre 1"/>
          <p:cNvSpPr>
            <a:spLocks noGrp="1"/>
          </p:cNvSpPr>
          <p:nvPr>
            <p:ph type="title"/>
          </p:nvPr>
        </p:nvSpPr>
        <p:spPr bwMode="auto">
          <a:xfrm>
            <a:off x="1919288" y="476250"/>
            <a:ext cx="8229600" cy="6302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BE" sz="2400"/>
              <a:t>Seuil de réussite : t-score ≥ 40 pour chaque sous-épreuve</a:t>
            </a:r>
            <a:br>
              <a:rPr lang="fr-BE" sz="2400"/>
            </a:br>
            <a:endParaRPr lang="fr-FR" altLang="en-US" sz="2400">
              <a:cs typeface="Calibri" pitchFamily="34" charset="0"/>
            </a:endParaRPr>
          </a:p>
        </p:txBody>
      </p:sp>
      <p:sp>
        <p:nvSpPr>
          <p:cNvPr id="43017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1981200" y="6245225"/>
            <a:ext cx="2133600" cy="476250"/>
          </a:xfrm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2E64B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2E64B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2E64B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2E64B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EF53A48D-816F-4C9E-976F-93F25ECB2798}" type="slidenum">
              <a:rPr lang="en-US" altLang="fr-FR" sz="1200">
                <a:solidFill>
                  <a:srgbClr val="FEFEFE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fr-FR" sz="1200">
              <a:solidFill>
                <a:srgbClr val="FEFEF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Line 3"/>
          <p:cNvSpPr>
            <a:spLocks noChangeShapeType="1"/>
          </p:cNvSpPr>
          <p:nvPr/>
        </p:nvSpPr>
        <p:spPr bwMode="auto">
          <a:xfrm>
            <a:off x="5300663" y="1108075"/>
            <a:ext cx="0" cy="444341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BE" ker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lIns="91440" tIns="45720" rIns="91440" bIns="45720" anchor="t"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Connaissance de la langue -1</a:t>
            </a:r>
            <a:r>
              <a:rPr lang="fr-BE" sz="3600" cap="small" baseline="300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ère</a:t>
            </a: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sous-épreuve</a:t>
            </a:r>
          </a:p>
        </p:txBody>
      </p:sp>
      <p:sp>
        <p:nvSpPr>
          <p:cNvPr id="17410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609600" y="1600200"/>
            <a:ext cx="10972800" cy="452596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fr-BE" sz="2400" b="1" dirty="0">
                <a:cs typeface="Times New Roman"/>
              </a:rPr>
              <a:t>Niveau A:              </a:t>
            </a:r>
            <a:endParaRPr lang="fr-BE" sz="2400" b="1" dirty="0">
              <a:cs typeface="Times New Roman" pitchFamily="18" charset="0"/>
            </a:endParaRPr>
          </a:p>
          <a:p>
            <a:pPr marL="718820" lvl="1" indent="-261620" eaLnBrk="1" hangingPunct="1">
              <a:buFont typeface="Arial" charset="0"/>
              <a:buNone/>
              <a:defRPr/>
            </a:pPr>
            <a:r>
              <a:rPr lang="fr-BE" sz="2000" dirty="0">
                <a:cs typeface="Times New Roman"/>
              </a:rPr>
              <a:t>-   Un commentaire de texte (fond et forme)</a:t>
            </a:r>
            <a:endParaRPr lang="fr-BE" sz="2000" dirty="0">
              <a:ea typeface="Calibri"/>
              <a:cs typeface="Times New Roman"/>
            </a:endParaRPr>
          </a:p>
          <a:p>
            <a:pPr lvl="1" eaLnBrk="1" hangingPunct="1">
              <a:defRPr/>
            </a:pPr>
            <a:endParaRPr lang="fr-BE" sz="2000" dirty="0"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fr-BE" sz="2400" b="1" dirty="0">
                <a:cs typeface="Times New Roman"/>
              </a:rPr>
              <a:t>Niveau B:</a:t>
            </a:r>
            <a:r>
              <a:rPr lang="fr-BE" altLang="fr-FR" sz="2400" dirty="0"/>
              <a:t> </a:t>
            </a:r>
            <a:endParaRPr lang="fr-BE" altLang="fr-FR" sz="2400" dirty="0">
              <a:solidFill>
                <a:srgbClr val="FF0000"/>
              </a:solidFill>
              <a:ea typeface="Calibri"/>
              <a:cs typeface="Calibri"/>
            </a:endParaRPr>
          </a:p>
          <a:p>
            <a:pPr lvl="1" eaLnBrk="1" hangingPunct="1">
              <a:buFontTx/>
              <a:buChar char="-"/>
              <a:defRPr/>
            </a:pPr>
            <a:r>
              <a:rPr lang="fr-BE" altLang="fr-FR" sz="2000" dirty="0"/>
              <a:t>Tests informatisés </a:t>
            </a:r>
            <a:endParaRPr lang="fr-BE" altLang="fr-FR" sz="2000" dirty="0">
              <a:cs typeface="Calibri"/>
            </a:endParaRPr>
          </a:p>
          <a:p>
            <a:pPr marL="457200" lvl="1" indent="0" eaLnBrk="1" hangingPunct="1">
              <a:buFont typeface="Arial" charset="0"/>
              <a:buNone/>
              <a:defRPr/>
            </a:pPr>
            <a:endParaRPr lang="fr-FR" altLang="fr-FR" sz="2000" dirty="0">
              <a:ea typeface="Calibri"/>
              <a:cs typeface="Calibri"/>
            </a:endParaRPr>
          </a:p>
          <a:p>
            <a:pPr eaLnBrk="1" hangingPunct="1">
              <a:defRPr/>
            </a:pPr>
            <a:r>
              <a:rPr lang="fr-BE" altLang="fr-FR" sz="2400" b="1" dirty="0"/>
              <a:t>Niveau C: </a:t>
            </a:r>
            <a:endParaRPr lang="fr-BE" altLang="fr-FR" sz="2400" b="1" dirty="0">
              <a:solidFill>
                <a:srgbClr val="FF0000"/>
              </a:solidFill>
              <a:ea typeface="Calibri"/>
              <a:cs typeface="Calibri"/>
            </a:endParaRPr>
          </a:p>
          <a:p>
            <a:pPr lvl="1" eaLnBrk="1" hangingPunct="1">
              <a:buFontTx/>
              <a:buChar char="-"/>
              <a:defRPr/>
            </a:pPr>
            <a:r>
              <a:rPr lang="fr-BE" altLang="fr-FR" sz="2000" dirty="0"/>
              <a:t>Tests informatisés</a:t>
            </a:r>
            <a:endParaRPr lang="fr-BE" altLang="fr-FR" sz="2000" dirty="0">
              <a:cs typeface="Calibri"/>
            </a:endParaRPr>
          </a:p>
          <a:p>
            <a:pPr lvl="1">
              <a:buFontTx/>
              <a:buChar char="-"/>
              <a:defRPr/>
            </a:pPr>
            <a:r>
              <a:rPr lang="fr-BE" altLang="fr-FR" sz="2000" dirty="0">
                <a:ea typeface="Calibri"/>
                <a:cs typeface="Calibri"/>
              </a:rPr>
              <a:t>Casque nécessaire pour l'épreuve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fr-FR" altLang="fr-FR" sz="2000" dirty="0">
              <a:cs typeface="Calibri"/>
            </a:endParaRPr>
          </a:p>
          <a:p>
            <a:pPr marL="457200" lvl="1" indent="0" eaLnBrk="1" hangingPunct="1">
              <a:buFont typeface="Arial" charset="0"/>
              <a:buNone/>
              <a:defRPr/>
            </a:pPr>
            <a:endParaRPr lang="fr-BE" altLang="fr-FR" sz="2000" b="1" dirty="0"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2439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BE" sz="3600" dirty="0">
                <a:solidFill>
                  <a:srgbClr val="333399"/>
                </a:solidFill>
                <a:cs typeface="Calibri" pitchFamily="34" charset="0"/>
              </a:rPr>
              <a:t>Connaissance de la langue – commentaire de texte - Niveau A</a:t>
            </a:r>
            <a:br>
              <a:rPr lang="en-US" sz="3600" dirty="0">
                <a:solidFill>
                  <a:srgbClr val="333399"/>
                </a:solidFill>
                <a:cs typeface="Calibri" pitchFamily="34" charset="0"/>
              </a:rPr>
            </a:br>
            <a:endParaRPr lang="en-US" sz="3600" dirty="0">
              <a:solidFill>
                <a:srgbClr val="333399"/>
              </a:solidFill>
            </a:endParaRPr>
          </a:p>
        </p:txBody>
      </p:sp>
      <p:pic>
        <p:nvPicPr>
          <p:cNvPr id="24578" name="Picture 5" descr="Table&#10;&#10;Description automatically generated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2887" y="3151815"/>
            <a:ext cx="91662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268D734-8A62-FEB6-D7D3-5693F114D4B5}"/>
              </a:ext>
            </a:extLst>
          </p:cNvPr>
          <p:cNvSpPr txBox="1"/>
          <p:nvPr/>
        </p:nvSpPr>
        <p:spPr>
          <a:xfrm>
            <a:off x="886968" y="1810512"/>
            <a:ext cx="10204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800" b="0" i="0" u="none" strike="noStrike" baseline="0" dirty="0">
                <a:latin typeface="CIDFont+F3"/>
              </a:rPr>
              <a:t>Cette sous-épreuve a pour but de vérifier les aptitudes du candidat à analyser un texte, à formuler des avis à propos de la thématique abordée et à rédiger son document de manière cohérente et structurée, tant au niveau du fond (25 points) que de la </a:t>
            </a:r>
            <a:r>
              <a:rPr lang="fr-BE" sz="1800" b="0" i="0" u="none" strike="noStrike" baseline="0" dirty="0">
                <a:latin typeface="CIDFont+F3"/>
              </a:rPr>
              <a:t>forme (25 points).</a:t>
            </a:r>
            <a:endParaRPr lang="fr-B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BE" dirty="0">
                <a:solidFill>
                  <a:srgbClr val="333399"/>
                </a:solidFill>
                <a:cs typeface="Calibri" pitchFamily="34" charset="0"/>
              </a:rPr>
              <a:t>Connaissance de la langue – </a:t>
            </a:r>
            <a:br>
              <a:rPr lang="fr-BE" dirty="0">
                <a:solidFill>
                  <a:srgbClr val="333399"/>
                </a:solidFill>
                <a:cs typeface="Calibri" pitchFamily="34" charset="0"/>
              </a:rPr>
            </a:br>
            <a:r>
              <a:rPr lang="fr-BE" dirty="0">
                <a:solidFill>
                  <a:srgbClr val="333399"/>
                </a:solidFill>
                <a:cs typeface="Calibri" pitchFamily="34" charset="0"/>
              </a:rPr>
              <a:t>tests informatisés – Niveau B</a:t>
            </a:r>
            <a:endParaRPr lang="fr-BE" dirty="0">
              <a:solidFill>
                <a:srgbClr val="33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 lIns="91440" tIns="45720" rIns="91440" bIns="45720" anchor="t"/>
          <a:lstStyle/>
          <a:p>
            <a:pPr marL="0" indent="0">
              <a:buFont typeface="Arial" charset="0"/>
              <a:buNone/>
              <a:defRPr/>
            </a:pPr>
            <a:r>
              <a:rPr lang="en-US" sz="2400" dirty="0">
                <a:ea typeface="Calibri"/>
                <a:cs typeface="Calibri"/>
              </a:rPr>
              <a:t>Tests</a:t>
            </a:r>
            <a:r>
              <a:rPr lang="fr-BE" sz="2400" dirty="0">
                <a:ea typeface="Calibri"/>
                <a:cs typeface="Calibri"/>
              </a:rPr>
              <a:t> informatisés :</a:t>
            </a:r>
            <a:endParaRPr lang="fr-BE" sz="2400" dirty="0">
              <a:ea typeface="+mn-lt"/>
              <a:cs typeface="+mn-lt"/>
            </a:endParaRPr>
          </a:p>
          <a:p>
            <a:pPr marL="0" indent="0">
              <a:buFont typeface="Arial" charset="0"/>
              <a:buNone/>
              <a:defRPr/>
            </a:pPr>
            <a:endParaRPr lang="fr-BE" sz="2400" dirty="0">
              <a:ea typeface="Calibri"/>
              <a:cs typeface="Calibri"/>
            </a:endParaRPr>
          </a:p>
          <a:p>
            <a:pPr marL="1257300" lvl="2" indent="-457200">
              <a:buFont typeface="Wingdings,Sans-Serif"/>
              <a:buChar char="v"/>
              <a:defRPr/>
            </a:pPr>
            <a:r>
              <a:rPr lang="fr-FR" dirty="0">
                <a:ea typeface="Calibri"/>
                <a:cs typeface="Calibri"/>
              </a:rPr>
              <a:t>Syntaxe</a:t>
            </a:r>
          </a:p>
          <a:p>
            <a:pPr marL="1257300" lvl="2" indent="-457200">
              <a:buFont typeface="Wingdings,Sans-Serif"/>
              <a:buChar char="v"/>
              <a:defRPr/>
            </a:pPr>
            <a:r>
              <a:rPr lang="fr-FR" dirty="0">
                <a:ea typeface="Calibri"/>
                <a:cs typeface="Calibri"/>
              </a:rPr>
              <a:t>Vocabulaire</a:t>
            </a:r>
          </a:p>
          <a:p>
            <a:pPr marL="1257300" lvl="2" indent="-457200">
              <a:buFont typeface="Wingdings,Sans-Serif"/>
              <a:buChar char="v"/>
              <a:defRPr/>
            </a:pPr>
            <a:r>
              <a:rPr lang="fr-FR" dirty="0">
                <a:ea typeface="Calibri"/>
                <a:cs typeface="Calibri"/>
              </a:rPr>
              <a:t>Orthographe</a:t>
            </a:r>
          </a:p>
          <a:p>
            <a:pPr marL="1257300" lvl="2" indent="-457200">
              <a:buFont typeface="Wingdings,Sans-Serif"/>
              <a:buChar char="v"/>
              <a:defRPr/>
            </a:pPr>
            <a:r>
              <a:rPr lang="fr-FR" dirty="0">
                <a:ea typeface="Calibri"/>
                <a:cs typeface="Calibri"/>
              </a:rPr>
              <a:t>Compréhension des mots</a:t>
            </a:r>
          </a:p>
          <a:p>
            <a:pPr marL="1257300" lvl="2" indent="-457200">
              <a:buFont typeface="Wingdings,Sans-Serif"/>
              <a:buChar char="v"/>
              <a:defRPr/>
            </a:pPr>
            <a:r>
              <a:rPr lang="fr-FR" dirty="0">
                <a:ea typeface="Calibri"/>
                <a:cs typeface="Calibri"/>
              </a:rPr>
              <a:t>Etc.</a:t>
            </a:r>
            <a:endParaRPr lang="en-US" sz="2000" dirty="0">
              <a:ea typeface="Calibri"/>
              <a:cs typeface="Calibri"/>
            </a:endParaRPr>
          </a:p>
          <a:p>
            <a:pPr marL="0" indent="0">
              <a:buFont typeface="Arial" charset="0"/>
              <a:buNone/>
              <a:defRPr/>
            </a:pPr>
            <a:r>
              <a:rPr lang="fr-BE" sz="2000" dirty="0">
                <a:ea typeface="Calibri"/>
                <a:cs typeface="Calibri"/>
              </a:rPr>
              <a:t>Outil = Se préparer au test de langue : </a:t>
            </a:r>
            <a:r>
              <a:rPr lang="fr-BE" sz="2000" dirty="0">
                <a:ea typeface="+mn-lt"/>
                <a:cs typeface="+mn-lt"/>
                <a:hlinkClick r:id="rId2"/>
              </a:rPr>
              <a:t>Passer du niveau C au niveau B | </a:t>
            </a:r>
            <a:r>
              <a:rPr lang="fr-BE" sz="2000" dirty="0" err="1">
                <a:ea typeface="+mn-lt"/>
                <a:cs typeface="+mn-lt"/>
                <a:hlinkClick r:id="rId2"/>
              </a:rPr>
              <a:t>Jobpol</a:t>
            </a:r>
            <a:endParaRPr lang="fr-BE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0" indent="0">
              <a:buFont typeface="Arial" charset="0"/>
              <a:buNone/>
              <a:defRPr/>
            </a:pPr>
            <a:r>
              <a:rPr lang="fr-BE" sz="2000" dirty="0">
                <a:ea typeface="Calibri"/>
                <a:cs typeface="Calibri"/>
              </a:rPr>
              <a:t>                      Test de niveau &gt; Préparez-vous &gt; Démo Langue</a:t>
            </a:r>
          </a:p>
          <a:p>
            <a:pPr marL="0" indent="0">
              <a:buFont typeface="Arial" charset="0"/>
              <a:buNone/>
              <a:defRPr/>
            </a:pPr>
            <a:endParaRPr lang="en-US" sz="2800" dirty="0">
              <a:ea typeface="Calibri"/>
              <a:cs typeface="Calibri"/>
            </a:endParaRPr>
          </a:p>
        </p:txBody>
      </p:sp>
      <p:sp>
        <p:nvSpPr>
          <p:cNvPr id="6" name="Arrow: Notched Right 5"/>
          <p:cNvSpPr/>
          <p:nvPr/>
        </p:nvSpPr>
        <p:spPr>
          <a:xfrm>
            <a:off x="1066800" y="5013325"/>
            <a:ext cx="714375" cy="325438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lIns="91440" tIns="45720" rIns="91440" bIns="45720" anchor="t"/>
          <a:lstStyle/>
          <a:p>
            <a:pPr>
              <a:defRPr/>
            </a:pPr>
            <a:r>
              <a:rPr lang="fr-BE" dirty="0">
                <a:solidFill>
                  <a:srgbClr val="333399"/>
                </a:solidFill>
                <a:ea typeface="Calibri"/>
                <a:cs typeface="Calibri"/>
              </a:rPr>
              <a:t>Connaissance</a:t>
            </a:r>
            <a:r>
              <a:rPr lang="en-US" dirty="0">
                <a:solidFill>
                  <a:srgbClr val="333399"/>
                </a:solidFill>
                <a:ea typeface="Calibri"/>
                <a:cs typeface="Calibri"/>
              </a:rPr>
              <a:t> de la langue – </a:t>
            </a:r>
            <a:br>
              <a:rPr lang="en-US" dirty="0">
                <a:solidFill>
                  <a:srgbClr val="333399"/>
                </a:solidFill>
                <a:ea typeface="Calibri"/>
                <a:cs typeface="Calibri"/>
              </a:rPr>
            </a:br>
            <a:r>
              <a:rPr lang="fr-BE" dirty="0">
                <a:solidFill>
                  <a:srgbClr val="333399"/>
                </a:solidFill>
                <a:cs typeface="Calibri" pitchFamily="34" charset="0"/>
              </a:rPr>
              <a:t>tests informatisés </a:t>
            </a:r>
            <a:r>
              <a:rPr lang="en-US" dirty="0">
                <a:solidFill>
                  <a:srgbClr val="333399"/>
                </a:solidFill>
                <a:ea typeface="Calibri"/>
                <a:cs typeface="Calibri"/>
              </a:rPr>
              <a:t> – </a:t>
            </a:r>
            <a:r>
              <a:rPr lang="fr-BE" dirty="0">
                <a:solidFill>
                  <a:srgbClr val="333399"/>
                </a:solidFill>
                <a:ea typeface="Calibri"/>
                <a:cs typeface="Calibri"/>
              </a:rPr>
              <a:t>Niveau</a:t>
            </a:r>
            <a:r>
              <a:rPr lang="en-US" dirty="0">
                <a:solidFill>
                  <a:srgbClr val="333399"/>
                </a:solidFill>
                <a:ea typeface="Calibri"/>
                <a:cs typeface="Calibri"/>
              </a:rPr>
              <a:t> C</a:t>
            </a:r>
            <a:br>
              <a:rPr lang="en-US" dirty="0">
                <a:ea typeface="+mj-lt"/>
                <a:cs typeface="+mj-lt"/>
              </a:rPr>
            </a:br>
            <a:endParaRPr lang="en-US" dirty="0">
              <a:ea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 lIns="91440" tIns="45720" rIns="91440" bIns="45720" anchor="t"/>
          <a:lstStyle/>
          <a:p>
            <a:pPr marL="0" indent="0">
              <a:buFont typeface="Arial" charset="0"/>
              <a:buNone/>
              <a:defRPr/>
            </a:pPr>
            <a:r>
              <a:rPr lang="en-US" sz="2400" dirty="0">
                <a:ea typeface="Calibri"/>
                <a:cs typeface="Calibri"/>
              </a:rPr>
              <a:t>Tests </a:t>
            </a:r>
            <a:r>
              <a:rPr lang="fr-BE" sz="2400" dirty="0">
                <a:ea typeface="Calibri"/>
                <a:cs typeface="Calibri"/>
              </a:rPr>
              <a:t>informatisés</a:t>
            </a:r>
            <a:r>
              <a:rPr lang="en-US" sz="2400" dirty="0">
                <a:ea typeface="Calibri"/>
                <a:cs typeface="Calibri"/>
              </a:rPr>
              <a:t> :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buFont typeface="Arial" charset="0"/>
              <a:buNone/>
              <a:defRPr/>
            </a:pPr>
            <a:endParaRPr lang="en-US" sz="2400" dirty="0">
              <a:ea typeface="Calibri"/>
              <a:cs typeface="Calibri"/>
            </a:endParaRPr>
          </a:p>
          <a:p>
            <a:pPr marL="1257300" lvl="2" indent="-457200">
              <a:buFont typeface="Wingdings,Sans-Serif"/>
              <a:buChar char="v"/>
              <a:defRPr/>
            </a:pPr>
            <a:r>
              <a:rPr lang="fr-FR" sz="2200" dirty="0">
                <a:ea typeface="Calibri"/>
                <a:cs typeface="Calibri"/>
              </a:rPr>
              <a:t>Syntaxe</a:t>
            </a:r>
          </a:p>
          <a:p>
            <a:pPr marL="1257300" lvl="2" indent="-457200">
              <a:buFont typeface="Wingdings,Sans-Serif"/>
              <a:buChar char="v"/>
              <a:defRPr/>
            </a:pPr>
            <a:r>
              <a:rPr lang="fr-FR" sz="2200" dirty="0">
                <a:ea typeface="Calibri"/>
                <a:cs typeface="Calibri"/>
              </a:rPr>
              <a:t>Vocabulaire</a:t>
            </a:r>
          </a:p>
          <a:p>
            <a:pPr marL="1257300" lvl="2" indent="-457200">
              <a:buFont typeface="Wingdings,Sans-Serif"/>
              <a:buChar char="v"/>
              <a:defRPr/>
            </a:pPr>
            <a:r>
              <a:rPr lang="fr-FR" sz="2200" dirty="0">
                <a:ea typeface="Calibri"/>
                <a:cs typeface="Calibri"/>
              </a:rPr>
              <a:t>Orthographe</a:t>
            </a:r>
          </a:p>
          <a:p>
            <a:pPr marL="1257300" lvl="2" indent="-457200">
              <a:buFont typeface="Wingdings,Sans-Serif"/>
              <a:buChar char="v"/>
              <a:defRPr/>
            </a:pPr>
            <a:r>
              <a:rPr lang="fr-FR" sz="2200" dirty="0">
                <a:ea typeface="Calibri"/>
                <a:cs typeface="Calibri"/>
              </a:rPr>
              <a:t>Compréhension des mots</a:t>
            </a:r>
          </a:p>
          <a:p>
            <a:pPr marL="1257300" lvl="2" indent="-457200">
              <a:buFont typeface="Wingdings,Sans-Serif"/>
              <a:buChar char="v"/>
              <a:defRPr/>
            </a:pPr>
            <a:r>
              <a:rPr lang="fr-BE" sz="2200" dirty="0">
                <a:ea typeface="Calibri"/>
                <a:cs typeface="Calibri"/>
              </a:rPr>
              <a:t>Compréhension à l'audition</a:t>
            </a:r>
          </a:p>
          <a:p>
            <a:pPr marL="800100" lvl="2" indent="0">
              <a:buFont typeface="Arial" charset="0"/>
              <a:buNone/>
              <a:defRPr/>
            </a:pPr>
            <a:endParaRPr lang="en-US" sz="2200" dirty="0">
              <a:ea typeface="+mn-lt"/>
              <a:cs typeface="+mn-lt"/>
            </a:endParaRPr>
          </a:p>
          <a:p>
            <a:pPr marL="0" indent="0">
              <a:buFont typeface="Arial" charset="0"/>
              <a:buNone/>
              <a:defRPr/>
            </a:pPr>
            <a:r>
              <a:rPr lang="fr-BE" sz="2000" dirty="0">
                <a:ea typeface="+mn-lt"/>
                <a:cs typeface="+mn-lt"/>
              </a:rPr>
              <a:t>Outil = Se préparer au test de langue : </a:t>
            </a:r>
            <a:r>
              <a:rPr lang="fr-BE" sz="2000" dirty="0">
                <a:ea typeface="+mn-lt"/>
                <a:cs typeface="+mn-lt"/>
                <a:hlinkClick r:id="rId2"/>
              </a:rPr>
              <a:t>Passer du niveau D au niveau C | </a:t>
            </a:r>
            <a:r>
              <a:rPr lang="fr-BE" sz="2000" dirty="0" err="1">
                <a:ea typeface="+mn-lt"/>
                <a:cs typeface="+mn-lt"/>
                <a:hlinkClick r:id="rId2"/>
              </a:rPr>
              <a:t>Jobpol</a:t>
            </a:r>
            <a:endParaRPr lang="fr-BE" sz="2000" dirty="0">
              <a:ea typeface="+mn-lt"/>
              <a:cs typeface="+mn-lt"/>
              <a:hlinkClick r:id="rId2"/>
            </a:endParaRPr>
          </a:p>
          <a:p>
            <a:pPr marL="0" indent="0">
              <a:buFont typeface="Arial" charset="0"/>
              <a:buNone/>
              <a:defRPr/>
            </a:pPr>
            <a:r>
              <a:rPr lang="fr-BE" sz="2000" dirty="0">
                <a:ea typeface="+mn-lt"/>
                <a:cs typeface="+mn-lt"/>
              </a:rPr>
              <a:t>                       Test de niveau &gt; Préparez-vous &gt; Démo Langue</a:t>
            </a:r>
            <a:endParaRPr lang="fr-BE" dirty="0"/>
          </a:p>
          <a:p>
            <a:pPr>
              <a:buFont typeface="Arial" charset="0"/>
              <a:buNone/>
              <a:defRPr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Arrow: Notched Right 3"/>
          <p:cNvSpPr/>
          <p:nvPr/>
        </p:nvSpPr>
        <p:spPr>
          <a:xfrm>
            <a:off x="1171575" y="5257800"/>
            <a:ext cx="712788" cy="384175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lIns="91440" tIns="45720" rIns="91440" bIns="45720" anchor="t"/>
          <a:lstStyle/>
          <a:p>
            <a:pPr>
              <a:defRPr/>
            </a:pPr>
            <a:r>
              <a:rPr lang="nl-BE" sz="3200" cap="small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Informations</a:t>
            </a:r>
            <a:r>
              <a:rPr lang="nl-BE" sz="3200" cap="small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sz="3200" cap="small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pratiques</a:t>
            </a:r>
            <a:r>
              <a:rPr lang="nl-BE" sz="3200" cap="small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pour la séance</a:t>
            </a:r>
            <a:endParaRPr lang="en-US"/>
          </a:p>
        </p:txBody>
      </p:sp>
      <p:sp>
        <p:nvSpPr>
          <p:cNvPr id="6146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600075" y="1546225"/>
            <a:ext cx="10969625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BE" dirty="0" err="1"/>
              <a:t>Coupez</a:t>
            </a:r>
            <a:r>
              <a:rPr lang="nl-BE" dirty="0"/>
              <a:t>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son</a:t>
            </a:r>
            <a:r>
              <a:rPr lang="nl-BE" dirty="0"/>
              <a:t> de </a:t>
            </a:r>
            <a:r>
              <a:rPr lang="nl-BE" dirty="0" err="1"/>
              <a:t>votre</a:t>
            </a:r>
            <a:r>
              <a:rPr lang="nl-BE" dirty="0"/>
              <a:t> micro                     </a:t>
            </a:r>
          </a:p>
          <a:p>
            <a:endParaRPr lang="nl-BE" dirty="0"/>
          </a:p>
          <a:p>
            <a:r>
              <a:rPr lang="nl-BE" dirty="0"/>
              <a:t> </a:t>
            </a:r>
            <a:r>
              <a:rPr lang="nl-BE" dirty="0" err="1"/>
              <a:t>Questions</a:t>
            </a:r>
            <a:r>
              <a:rPr lang="nl-BE" dirty="0"/>
              <a:t> ?              via </a:t>
            </a:r>
            <a:r>
              <a:rPr lang="nl-BE" dirty="0" err="1"/>
              <a:t>le</a:t>
            </a:r>
            <a:r>
              <a:rPr lang="nl-BE" dirty="0"/>
              <a:t> chat (</a:t>
            </a:r>
            <a:r>
              <a:rPr lang="nl-BE" dirty="0" err="1"/>
              <a:t>ou</a:t>
            </a:r>
            <a:r>
              <a:rPr lang="nl-BE" dirty="0"/>
              <a:t> </a:t>
            </a:r>
            <a:r>
              <a:rPr lang="nl-BE" dirty="0" err="1"/>
              <a:t>après</a:t>
            </a:r>
            <a:r>
              <a:rPr lang="nl-BE" dirty="0"/>
              <a:t> la </a:t>
            </a:r>
            <a:r>
              <a:rPr lang="nl-BE" dirty="0" err="1"/>
              <a:t>présentation</a:t>
            </a:r>
            <a:r>
              <a:rPr lang="nl-BE" dirty="0"/>
              <a:t>) </a:t>
            </a:r>
            <a:endParaRPr lang="nl-BE" dirty="0">
              <a:cs typeface="Calibri" pitchFamily="34" charset="0"/>
            </a:endParaRPr>
          </a:p>
          <a:p>
            <a:endParaRPr lang="nl-BE" dirty="0"/>
          </a:p>
          <a:p>
            <a:r>
              <a:rPr lang="nl-BE" dirty="0"/>
              <a:t>Pas </a:t>
            </a:r>
            <a:r>
              <a:rPr lang="nl-BE" dirty="0" err="1"/>
              <a:t>d'enregistrement</a:t>
            </a:r>
            <a:endParaRPr lang="nl-BE" dirty="0">
              <a:cs typeface="Calibri" pitchFamily="34" charset="0"/>
            </a:endParaRPr>
          </a:p>
        </p:txBody>
      </p:sp>
      <p:pic>
        <p:nvPicPr>
          <p:cNvPr id="6150" name="Graphic 10" descr="Pijl-rechts met effen opvulli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1025" y="2519363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Graphic 12" descr="Chatten met effen opvulli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61638" y="25844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Epreuve professionnelle – Résultats/Feedback</a:t>
            </a:r>
          </a:p>
        </p:txBody>
      </p:sp>
      <p:sp>
        <p:nvSpPr>
          <p:cNvPr id="20482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736600" y="1509713"/>
            <a:ext cx="10336213" cy="330993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fr-FR" altLang="fr-FR" sz="2800">
                <a:solidFill>
                  <a:schemeClr val="accent1"/>
                </a:solidFill>
                <a:cs typeface="Calibri"/>
              </a:rPr>
              <a:t>Résultats :</a:t>
            </a:r>
          </a:p>
          <a:p>
            <a:pPr marL="0" indent="0">
              <a:buFont typeface="Arial" charset="0"/>
              <a:buNone/>
              <a:defRPr/>
            </a:pPr>
            <a:r>
              <a:rPr lang="fr-FR" altLang="fr-FR" sz="2800"/>
              <a:t>    --&gt; communiqués aux candidats et aux CZ/DIR</a:t>
            </a:r>
            <a:endParaRPr lang="fr-FR"/>
          </a:p>
          <a:p>
            <a:pPr marL="0" indent="0">
              <a:buFont typeface="Arial" charset="0"/>
              <a:buNone/>
              <a:defRPr/>
            </a:pPr>
            <a:endParaRPr lang="fr-FR" altLang="fr-FR" sz="2800">
              <a:solidFill>
                <a:srgbClr val="000000"/>
              </a:solidFill>
              <a:cs typeface="Calibri"/>
            </a:endParaRPr>
          </a:p>
          <a:p>
            <a:pPr marL="0" indent="0">
              <a:buFont typeface="Arial" charset="0"/>
              <a:buNone/>
              <a:defRPr/>
            </a:pPr>
            <a:r>
              <a:rPr lang="fr-FR" altLang="fr-FR" sz="2800">
                <a:solidFill>
                  <a:schemeClr val="accent1"/>
                </a:solidFill>
                <a:cs typeface="Calibri"/>
              </a:rPr>
              <a:t>Feedback 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fr-FR" altLang="fr-FR" sz="2800"/>
              <a:t> </a:t>
            </a:r>
            <a:r>
              <a:rPr lang="fr-FR" sz="2800">
                <a:ea typeface="+mn-lt"/>
                <a:cs typeface="+mn-lt"/>
              </a:rPr>
              <a:t>   --&gt; </a:t>
            </a:r>
            <a:r>
              <a:rPr lang="fr-FR" altLang="fr-FR" sz="2800"/>
              <a:t>ASAP après la communication des résultats</a:t>
            </a:r>
            <a:endParaRPr lang="fr-FR" altLang="fr-FR" sz="2800">
              <a:cs typeface="Calibri"/>
            </a:endParaRPr>
          </a:p>
          <a:p>
            <a:pPr marL="0" indent="0" eaLnBrk="1" hangingPunct="1">
              <a:lnSpc>
                <a:spcPct val="150000"/>
              </a:lnSpc>
              <a:buFont typeface="Arial" charset="0"/>
              <a:buNone/>
              <a:defRPr/>
            </a:pPr>
            <a:endParaRPr lang="fr-BE" altLang="fr-FR"/>
          </a:p>
          <a:p>
            <a:pPr marL="457200" lvl="1" indent="0" eaLnBrk="1" hangingPunct="1">
              <a:buFont typeface="Arial" charset="0"/>
              <a:buNone/>
              <a:defRPr/>
            </a:pPr>
            <a:endParaRPr lang="fr-BE" altLang="fr-FR" sz="2000" b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Epreuves de personnalité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3489325"/>
          </a:xfrm>
        </p:spPr>
        <p:txBody>
          <a:bodyPr lIns="91440" tIns="45720" rIns="91440" bIns="45720" anchor="t"/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fr-BE" altLang="fr-FR" sz="2400" dirty="0"/>
              <a:t>Epreuve de personnalité : </a:t>
            </a:r>
          </a:p>
          <a:p>
            <a:pPr marL="0" indent="0">
              <a:spcAft>
                <a:spcPts val="0"/>
              </a:spcAft>
              <a:buFont typeface="Arial" charset="0"/>
              <a:buNone/>
              <a:defRPr/>
            </a:pPr>
            <a:endParaRPr lang="fr-BE" altLang="fr-FR" sz="2400" dirty="0"/>
          </a:p>
          <a:p>
            <a:pPr marL="683895" indent="-222250" eaLnBrk="1" fontAlgn="auto" hangingPunct="1">
              <a:spcAft>
                <a:spcPts val="0"/>
              </a:spcAft>
              <a:defRPr/>
            </a:pPr>
            <a:r>
              <a:rPr lang="fr-BE" altLang="fr-FR" sz="2400" b="1" dirty="0"/>
              <a:t>Pour qui ? </a:t>
            </a:r>
            <a:r>
              <a:rPr lang="fr-BE" altLang="fr-FR" sz="2400" dirty="0"/>
              <a:t>= Seuls les candidats A et B ayant réussi l’épreuve professionnelle</a:t>
            </a:r>
            <a:endParaRPr lang="fr-BE" altLang="fr-FR" sz="2400" dirty="0">
              <a:solidFill>
                <a:srgbClr val="FF0000"/>
              </a:solidFill>
              <a:cs typeface="Calibri"/>
            </a:endParaRPr>
          </a:p>
          <a:p>
            <a:pPr marL="683895" indent="-222250" eaLnBrk="1" fontAlgn="auto" hangingPunct="1">
              <a:spcAft>
                <a:spcPts val="0"/>
              </a:spcAft>
              <a:defRPr/>
            </a:pPr>
            <a:r>
              <a:rPr lang="fr-BE" altLang="fr-FR" sz="2400" b="1" dirty="0"/>
              <a:t>Comment ?</a:t>
            </a:r>
            <a:r>
              <a:rPr lang="fr-BE" altLang="fr-FR" sz="2400" dirty="0"/>
              <a:t> = Sur invitation (</a:t>
            </a:r>
            <a:r>
              <a:rPr lang="fr-BE" sz="2400" dirty="0">
                <a:ea typeface="+mn-lt"/>
                <a:cs typeface="+mn-lt"/>
              </a:rPr>
              <a:t>sur base du classement selon les disponibilités)</a:t>
            </a:r>
            <a:endParaRPr lang="fr-BE" altLang="fr-FR" sz="2400" dirty="0">
              <a:cs typeface="Calibri"/>
            </a:endParaRPr>
          </a:p>
          <a:p>
            <a:pPr marL="683895" indent="-222250" eaLnBrk="1" fontAlgn="auto" hangingPunct="1">
              <a:spcAft>
                <a:spcPts val="0"/>
              </a:spcAft>
              <a:defRPr/>
            </a:pPr>
            <a:r>
              <a:rPr lang="fr-BE" altLang="fr-FR" sz="2400" b="1" dirty="0"/>
              <a:t>Durée ?</a:t>
            </a:r>
            <a:r>
              <a:rPr lang="fr-BE" altLang="fr-FR" sz="2400" dirty="0"/>
              <a:t> = Une demi-journée</a:t>
            </a:r>
          </a:p>
          <a:p>
            <a:pPr marL="461645" indent="0">
              <a:spcAft>
                <a:spcPts val="0"/>
              </a:spcAft>
              <a:buFont typeface="Arial" charset="0"/>
              <a:buNone/>
              <a:defRPr/>
            </a:pPr>
            <a:endParaRPr lang="fr-BE" altLang="fr-FR" sz="2400" dirty="0">
              <a:cs typeface="Calibri"/>
            </a:endParaRP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/>
              <a:buNone/>
              <a:defRPr/>
            </a:pPr>
            <a:endParaRPr lang="fr-BE" altLang="fr-FR" dirty="0"/>
          </a:p>
          <a:p>
            <a:pPr marL="457200" lvl="1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BE" altLang="fr-FR" sz="2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BE" sz="40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Epreuves de personnalité - Contenu</a:t>
            </a:r>
          </a:p>
        </p:txBody>
      </p:sp>
      <p:sp>
        <p:nvSpPr>
          <p:cNvPr id="22530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609600" y="1245281"/>
            <a:ext cx="10972800" cy="4841566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fr-BE" altLang="fr-FR" sz="2400" dirty="0"/>
              <a:t>Tests informatisés </a:t>
            </a:r>
            <a:r>
              <a:rPr lang="fr-BE" altLang="fr-FR" sz="2400" b="1" dirty="0"/>
              <a:t>à domicile</a:t>
            </a:r>
            <a:r>
              <a:rPr lang="fr-BE" altLang="fr-FR" sz="2400" dirty="0"/>
              <a:t> :</a:t>
            </a:r>
            <a:endParaRPr lang="fr-BE" altLang="fr-FR" sz="2400" dirty="0">
              <a:cs typeface="Calibri"/>
            </a:endParaRPr>
          </a:p>
          <a:p>
            <a:pPr marL="1198245" indent="-4572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fr-BE" altLang="fr-FR" sz="2000" dirty="0">
                <a:cs typeface="Calibri"/>
              </a:rPr>
              <a:t>Test de jugement situationnel</a:t>
            </a:r>
          </a:p>
          <a:p>
            <a:pPr marL="1198245" indent="-4572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fr-BE" altLang="fr-FR" sz="2000" dirty="0"/>
              <a:t>Inventaire de personnalité </a:t>
            </a:r>
            <a:endParaRPr lang="fr-BE" altLang="fr-FR" sz="2000" dirty="0">
              <a:cs typeface="Calibri"/>
            </a:endParaRPr>
          </a:p>
          <a:p>
            <a:pPr marL="1198245" indent="-4572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fr-BE" altLang="fr-FR" sz="2000" dirty="0"/>
              <a:t>Inventaire de tendances comportementales</a:t>
            </a:r>
            <a:endParaRPr lang="fr-BE" altLang="fr-FR" sz="2000" dirty="0">
              <a:cs typeface="Calibri"/>
            </a:endParaRPr>
          </a:p>
          <a:p>
            <a:pPr marL="1198245" indent="-4572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fr-BE" altLang="fr-FR" sz="2000" dirty="0">
                <a:cs typeface="Calibri"/>
              </a:rPr>
              <a:t>Questionnaire de motivation</a:t>
            </a:r>
            <a:r>
              <a:rPr lang="fr-BE" altLang="fr-FR" sz="2000" dirty="0">
                <a:solidFill>
                  <a:srgbClr val="FF0000"/>
                </a:solidFill>
                <a:cs typeface="Calibri"/>
              </a:rPr>
              <a:t>                               </a:t>
            </a:r>
            <a:endParaRPr lang="fr-BE" altLang="fr-FR" sz="20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fr-BE" altLang="fr-FR" sz="2400" dirty="0"/>
              <a:t>Questionnaire biographique </a:t>
            </a:r>
            <a:endParaRPr lang="fr-BE" altLang="fr-FR" sz="2400" dirty="0">
              <a:cs typeface="Calibri"/>
            </a:endParaRPr>
          </a:p>
          <a:p>
            <a:pPr>
              <a:lnSpc>
                <a:spcPct val="150000"/>
              </a:lnSpc>
              <a:defRPr/>
            </a:pPr>
            <a:r>
              <a:rPr lang="fr-BE" altLang="fr-FR" sz="2400" dirty="0">
                <a:cs typeface="Calibri"/>
              </a:rPr>
              <a:t>Avis CZ ou DIR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fr-BE" altLang="fr-FR" sz="2400" dirty="0"/>
              <a:t>Entretien semi-structuré</a:t>
            </a:r>
            <a:endParaRPr lang="fr-BE" altLang="fr-FR" sz="2400" dirty="0">
              <a:cs typeface="Calibri"/>
            </a:endParaRPr>
          </a:p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endParaRPr lang="fr-BE" altLang="fr-FR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fr-BE" altLang="fr-FR" sz="20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885825"/>
            <a:ext cx="10972800" cy="4525963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nl-BE" sz="3600" cap="small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ATTENTION :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fr-BE" b="1" u="sng" cap="sm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il est impératif que ces tests soient effectués dans les délais imposés pour que votre dossier soit complet le jour de la personnalité</a:t>
            </a:r>
          </a:p>
          <a:p>
            <a:pPr marL="0" indent="0">
              <a:buFont typeface="Arial" charset="0"/>
              <a:buNone/>
              <a:defRPr/>
            </a:pPr>
            <a:endParaRPr lang="nl-BE" b="1" u="sng" cap="sm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indent="0">
              <a:buFont typeface="Arial" charset="0"/>
              <a:buNone/>
              <a:defRPr/>
            </a:pPr>
            <a:r>
              <a:rPr lang="fr-BE" cap="sm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Il est inutile de vous présenter à la journée de personnalité si vous n’avez pas passé ces tests</a:t>
            </a:r>
          </a:p>
          <a:p>
            <a:pPr>
              <a:defRPr/>
            </a:pPr>
            <a:endParaRPr lang="fr-B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Epreuves de personnalité - Evaluation</a:t>
            </a:r>
          </a:p>
        </p:txBody>
      </p:sp>
      <p:sp>
        <p:nvSpPr>
          <p:cNvPr id="35842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609600" y="1600200"/>
            <a:ext cx="11037888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150000"/>
              </a:lnSpc>
              <a:buFont typeface="Arial" charset="0"/>
              <a:buNone/>
            </a:pPr>
            <a:r>
              <a:rPr lang="fr-FR" altLang="fr-FR" sz="2800" dirty="0"/>
              <a:t>Afin </a:t>
            </a:r>
            <a:r>
              <a:rPr lang="fr-FR" altLang="fr-FR" sz="2800" b="1" dirty="0"/>
              <a:t>d’objectiver les résultats, les compétences et certaines valeurs sont mesurées à plusieurs reprises </a:t>
            </a:r>
            <a:r>
              <a:rPr lang="fr-FR" altLang="fr-FR" sz="2800" dirty="0"/>
              <a:t>et ce, par des évaluateurs et des outils différents. </a:t>
            </a:r>
            <a:endParaRPr lang="fr-BE" altLang="fr-FR" sz="2800" dirty="0">
              <a:cs typeface="Calibri" pitchFamily="34" charset="0"/>
            </a:endParaRPr>
          </a:p>
          <a:p>
            <a:pPr marL="0" indent="0">
              <a:lnSpc>
                <a:spcPct val="150000"/>
              </a:lnSpc>
              <a:buFont typeface="Arial" charset="0"/>
              <a:buNone/>
            </a:pPr>
            <a:endParaRPr lang="fr-FR" altLang="fr-FR" sz="2800" dirty="0"/>
          </a:p>
          <a:p>
            <a:pPr marL="0" indent="0" eaLnBrk="1" hangingPunct="1">
              <a:lnSpc>
                <a:spcPct val="150000"/>
              </a:lnSpc>
              <a:buFont typeface="Arial" charset="0"/>
              <a:buNone/>
            </a:pPr>
            <a:r>
              <a:rPr lang="fr-FR" altLang="fr-FR" sz="2800" b="1" u="sng" dirty="0"/>
              <a:t>But</a:t>
            </a:r>
            <a:r>
              <a:rPr lang="fr-FR" altLang="fr-FR" sz="2800" dirty="0"/>
              <a:t> : vérifier si le profil du candidat correspond au modèle de compétence.</a:t>
            </a:r>
            <a:endParaRPr lang="en-US" altLang="fr-FR" sz="2800" dirty="0"/>
          </a:p>
          <a:p>
            <a:pPr marL="0" indent="0" eaLnBrk="1" hangingPunct="1">
              <a:lnSpc>
                <a:spcPct val="150000"/>
              </a:lnSpc>
              <a:buFont typeface="Arial" charset="0"/>
              <a:buNone/>
            </a:pPr>
            <a:endParaRPr lang="fr-BE" altLang="fr-FR" dirty="0"/>
          </a:p>
          <a:p>
            <a:pPr marL="457200" lvl="1" indent="0" eaLnBrk="1" hangingPunct="1">
              <a:buFont typeface="Arial" charset="0"/>
              <a:buNone/>
            </a:pPr>
            <a:endParaRPr lang="fr-BE" altLang="fr-FR" sz="20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561975"/>
          </a:xfrm>
        </p:spPr>
        <p:txBody>
          <a:bodyPr lIns="91440" tIns="45720" rIns="91440" bIns="45720"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 A – </a:t>
            </a: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Profil de compétence</a:t>
            </a:r>
          </a:p>
        </p:txBody>
      </p:sp>
      <p:pic>
        <p:nvPicPr>
          <p:cNvPr id="37890" name="Image 4" descr="Une image contenant table&#10;&#10;Description générée automatiquement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3363" y="633413"/>
            <a:ext cx="6573837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6" descr="Text, table&#10;&#10;Description automatically generated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090738" y="939800"/>
            <a:ext cx="8034337" cy="4525963"/>
          </a:xfrm>
          <a:noFill/>
          <a:ln>
            <a:miter lim="800000"/>
            <a:headEnd/>
            <a:tailEnd/>
          </a:ln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609600" y="0"/>
            <a:ext cx="10972800" cy="561975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nl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 A – </a:t>
            </a: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Profil de compétence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561975"/>
          </a:xfrm>
        </p:spPr>
        <p:txBody>
          <a:bodyPr lIns="91440" tIns="45720" rIns="91440" bIns="45720"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 B – </a:t>
            </a: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Profil de compétence</a:t>
            </a:r>
          </a:p>
        </p:txBody>
      </p:sp>
      <p:pic>
        <p:nvPicPr>
          <p:cNvPr id="41986" name="Picture 4" descr="Table&#10;&#10;Description automatically generated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44763" y="560388"/>
            <a:ext cx="7102475" cy="517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09600" y="0"/>
            <a:ext cx="10972800" cy="561975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nl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 B – </a:t>
            </a: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Profil de compétence</a:t>
            </a:r>
          </a:p>
        </p:txBody>
      </p:sp>
      <p:pic>
        <p:nvPicPr>
          <p:cNvPr id="44034" name="Picture 7" descr="Text&#10;&#10;Description automatically generated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0738" y="711200"/>
            <a:ext cx="8020050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Epreuves de personnalité – Profil de compétence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1675" y="1546225"/>
            <a:ext cx="10972800" cy="4525963"/>
          </a:xfrm>
        </p:spPr>
        <p:txBody>
          <a:bodyPr/>
          <a:lstStyle/>
          <a:p>
            <a:pPr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altLang="fr-FR" sz="2400" dirty="0">
                <a:latin typeface="TheSans TT B3 Light" pitchFamily="34" charset="0"/>
              </a:rPr>
              <a:t>Le système d’évaluation repose sur une échelle en 9 points :</a:t>
            </a:r>
          </a:p>
          <a:p>
            <a:pPr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lang="fr-FR" altLang="fr-FR" sz="2400" dirty="0">
              <a:latin typeface="TheSans TT B3 Light" pitchFamily="34" charset="0"/>
            </a:endParaRPr>
          </a:p>
          <a:p>
            <a:pPr lvl="1" algn="just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fr-FR" altLang="fr-FR" sz="1800" dirty="0">
                <a:solidFill>
                  <a:srgbClr val="00B050"/>
                </a:solidFill>
                <a:latin typeface="TheSans TT B3 Light" pitchFamily="34" charset="0"/>
              </a:rPr>
              <a:t>Score 9 : la compétence est très présente et fortement développée</a:t>
            </a:r>
          </a:p>
          <a:p>
            <a:pPr lvl="1" algn="just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fr-FR" altLang="fr-FR" sz="1800" dirty="0">
                <a:solidFill>
                  <a:srgbClr val="00B050"/>
                </a:solidFill>
                <a:latin typeface="TheSans TT B3 Light" pitchFamily="34" charset="0"/>
              </a:rPr>
              <a:t>Score 8 : la compétence est très présente et développée</a:t>
            </a:r>
          </a:p>
          <a:p>
            <a:pPr lvl="1" algn="just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en-US" altLang="fr-FR" sz="1800" dirty="0">
                <a:solidFill>
                  <a:srgbClr val="00B050"/>
                </a:solidFill>
                <a:latin typeface="TheSans TT B3 Light" pitchFamily="34" charset="0"/>
              </a:rPr>
              <a:t>Score 7 : </a:t>
            </a:r>
            <a:r>
              <a:rPr lang="fr-BE" altLang="fr-FR" sz="1800" dirty="0">
                <a:solidFill>
                  <a:srgbClr val="00B050"/>
                </a:solidFill>
                <a:latin typeface="TheSans TT B3 Light" pitchFamily="34" charset="0"/>
              </a:rPr>
              <a:t>la compétence est présente</a:t>
            </a:r>
          </a:p>
          <a:p>
            <a:pPr lvl="1" algn="just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fr-FR" altLang="fr-FR" sz="1800" dirty="0">
                <a:solidFill>
                  <a:srgbClr val="0000FF"/>
                </a:solidFill>
                <a:latin typeface="TheSans TT B3 Light" pitchFamily="34" charset="0"/>
              </a:rPr>
              <a:t>Score 6 : la compétence peut être développée ; des résultats à court terme sont à prévoir</a:t>
            </a:r>
          </a:p>
          <a:p>
            <a:pPr lvl="1" algn="just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fr-FR" altLang="fr-FR" sz="1800" dirty="0">
                <a:solidFill>
                  <a:srgbClr val="0000FF"/>
                </a:solidFill>
                <a:latin typeface="TheSans TT B3 Light" pitchFamily="34" charset="0"/>
              </a:rPr>
              <a:t>Score 5 : la compétence peut être développée</a:t>
            </a:r>
          </a:p>
          <a:p>
            <a:pPr lvl="1" algn="just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fr-FR" altLang="fr-FR" sz="1800" dirty="0">
                <a:solidFill>
                  <a:srgbClr val="0000FF"/>
                </a:solidFill>
                <a:latin typeface="TheSans TT B3 Light" pitchFamily="34" charset="0"/>
              </a:rPr>
              <a:t>Score 4 : la compétence peut être développée mais constituera un point d’attention pour le candidat</a:t>
            </a:r>
          </a:p>
          <a:p>
            <a:pPr lvl="1" algn="just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fr-FR" altLang="fr-FR" sz="1800" dirty="0">
                <a:solidFill>
                  <a:srgbClr val="FF3300"/>
                </a:solidFill>
                <a:latin typeface="TheSans TT B3 Light" pitchFamily="34" charset="0"/>
              </a:rPr>
              <a:t>Score 3 : la compétence n’est pas acquise et nécessitera de la part du candidat un investissement important</a:t>
            </a:r>
          </a:p>
          <a:p>
            <a:pPr lvl="1" algn="just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fr-FR" altLang="fr-FR" sz="1800" dirty="0">
                <a:solidFill>
                  <a:srgbClr val="FF3300"/>
                </a:solidFill>
                <a:latin typeface="TheSans TT B3 Light" pitchFamily="34" charset="0"/>
              </a:rPr>
              <a:t>Score 2 : la compétence n’est pas acquise et nécessitera de la part du candidat un investissement important de longue durée</a:t>
            </a:r>
          </a:p>
          <a:p>
            <a:pPr lvl="1" algn="just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fr-FR" altLang="fr-FR" sz="1800" dirty="0">
                <a:solidFill>
                  <a:srgbClr val="FF3300"/>
                </a:solidFill>
                <a:latin typeface="TheSans TT B3 Light" pitchFamily="34" charset="0"/>
              </a:rPr>
              <a:t>Score 1 : la compétence n’est pas acquise et le candidat ne démontre pas qu’elle peut être développée</a:t>
            </a:r>
          </a:p>
          <a:p>
            <a:pPr algn="just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lang="fr-FR" altLang="fr-FR" sz="2800" dirty="0">
              <a:latin typeface="TheSans TT B3 Light" pitchFamily="34" charset="0"/>
            </a:endParaRPr>
          </a:p>
          <a:p>
            <a:pPr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lang="fr-BE" altLang="fr-FR" sz="2800" dirty="0">
              <a:latin typeface="TheSans TT B3 Light" pitchFamily="34" charset="0"/>
            </a:endParaRP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/>
              <a:buNone/>
              <a:defRPr/>
            </a:pPr>
            <a:endParaRPr lang="fr-BE" altLang="fr-FR" dirty="0"/>
          </a:p>
          <a:p>
            <a:pPr marL="457200" lvl="1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BE" altLang="fr-FR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nl-BE" sz="4000" cap="small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</a:t>
            </a:r>
          </a:p>
        </p:txBody>
      </p:sp>
      <p:sp>
        <p:nvSpPr>
          <p:cNvPr id="5122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609600" y="1262063"/>
            <a:ext cx="10972800" cy="45259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buFont typeface="Arial" charset="0"/>
              <a:buAutoNum type="arabicPeriod"/>
              <a:defRPr/>
            </a:pPr>
            <a:r>
              <a:rPr lang="fr-BE" altLang="fr-FR" sz="2800" dirty="0"/>
              <a:t>Informations générales</a:t>
            </a:r>
          </a:p>
          <a:p>
            <a:pPr marL="609600" indent="-609600" eaLnBrk="1" hangingPunct="1">
              <a:buFont typeface="Arial" charset="0"/>
              <a:buAutoNum type="arabicPeriod"/>
              <a:defRPr/>
            </a:pPr>
            <a:r>
              <a:rPr lang="fr-BE" altLang="fr-FR" sz="2800" dirty="0"/>
              <a:t>Procédure de sélection</a:t>
            </a:r>
            <a:endParaRPr lang="fr-BE" altLang="fr-FR" sz="2800" dirty="0">
              <a:cs typeface="Calibri"/>
            </a:endParaRPr>
          </a:p>
          <a:p>
            <a:pPr marL="609600" indent="-609600" eaLnBrk="1" hangingPunct="1">
              <a:buFont typeface="Arial" charset="0"/>
              <a:buAutoNum type="arabicPeriod"/>
              <a:defRPr/>
            </a:pPr>
            <a:r>
              <a:rPr lang="fr-BE" altLang="fr-FR" sz="2800" dirty="0"/>
              <a:t>Epreuves de sélection</a:t>
            </a:r>
            <a:endParaRPr lang="fr-BE" altLang="fr-FR" sz="2800" dirty="0">
              <a:cs typeface="Calibri"/>
            </a:endParaRPr>
          </a:p>
          <a:p>
            <a:pPr marL="1047750" eaLnBrk="1" hangingPunct="1">
              <a:buFont typeface="Arial" panose="020B0604020202020204" pitchFamily="34" charset="0"/>
              <a:buChar char="•"/>
              <a:defRPr/>
            </a:pPr>
            <a:r>
              <a:rPr lang="fr-BE" altLang="fr-FR" sz="2400" dirty="0"/>
              <a:t>Epreuve de niveau (ou diplôme)</a:t>
            </a:r>
            <a:endParaRPr lang="fr-BE" altLang="fr-FR" sz="2400" dirty="0">
              <a:cs typeface="Calibri"/>
            </a:endParaRPr>
          </a:p>
          <a:p>
            <a:pPr marL="104775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fr-BE" altLang="fr-FR" sz="2400" dirty="0"/>
              <a:t>Epreuve professionnelle</a:t>
            </a:r>
            <a:endParaRPr lang="fr-BE" altLang="fr-FR" sz="2400" dirty="0">
              <a:cs typeface="Calibri"/>
            </a:endParaRPr>
          </a:p>
          <a:p>
            <a:pPr marL="104775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fr-BE" altLang="fr-FR" sz="2400" dirty="0"/>
              <a:t>Epreuve de personnalité</a:t>
            </a:r>
            <a:endParaRPr lang="fr-BE" altLang="fr-FR" sz="2400" dirty="0">
              <a:cs typeface="Calibri"/>
            </a:endParaRPr>
          </a:p>
          <a:p>
            <a:pPr marL="104775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fr-BE" altLang="fr-FR" sz="2400" dirty="0"/>
              <a:t>Commission de délibération</a:t>
            </a:r>
            <a:endParaRPr lang="fr-BE" altLang="fr-FR" sz="2400" dirty="0">
              <a:cs typeface="Calibri"/>
            </a:endParaRPr>
          </a:p>
          <a:p>
            <a:pPr marL="514350" indent="-514350" eaLnBrk="1" hangingPunct="1">
              <a:buFont typeface="Arial" charset="0"/>
              <a:buAutoNum type="arabicPeriod" startAt="4"/>
              <a:defRPr/>
            </a:pPr>
            <a:r>
              <a:rPr lang="fr-BE" altLang="fr-FR" sz="2800" dirty="0"/>
              <a:t> </a:t>
            </a:r>
            <a:r>
              <a:rPr lang="nl-BE" altLang="fr-FR" sz="2800" dirty="0"/>
              <a:t> </a:t>
            </a:r>
            <a:r>
              <a:rPr lang="fr-BE" altLang="fr-FR" sz="2800" dirty="0"/>
              <a:t>Informations pratiques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critères investigués lors de l’entretien</a:t>
            </a:r>
          </a:p>
        </p:txBody>
      </p:sp>
      <p:pic>
        <p:nvPicPr>
          <p:cNvPr id="48130" name="Image 6" descr="Une image contenant table&#10;&#10;Description générée automatiquement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8300" y="1743075"/>
            <a:ext cx="89154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Commission de délibération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165225"/>
            <a:ext cx="10972800" cy="4525963"/>
          </a:xfrm>
        </p:spPr>
        <p:txBody>
          <a:bodyPr lIns="91440" tIns="45720" rIns="91440" bIns="45720" anchor="t"/>
          <a:lstStyle/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fr-FR" altLang="fr-FR" sz="1800">
              <a:latin typeface="TheSans TT B3 Light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fr-FR" sz="2800" u="sng" cap="small">
                <a:latin typeface="Calibri Light"/>
                <a:ea typeface="+mn-lt"/>
                <a:cs typeface="+mn-lt"/>
              </a:rPr>
              <a:t>Composition</a:t>
            </a:r>
            <a:r>
              <a:rPr lang="fr-FR" sz="2800" cap="small">
                <a:latin typeface="Calibri Light"/>
                <a:ea typeface="+mn-lt"/>
                <a:cs typeface="+mn-lt"/>
              </a:rPr>
              <a:t>:</a:t>
            </a:r>
          </a:p>
          <a:p>
            <a:pPr marL="549275" indent="0" algn="just">
              <a:buFont typeface="Arial" charset="0"/>
              <a:buNone/>
              <a:defRPr/>
            </a:pPr>
            <a:endParaRPr lang="fr-FR" sz="4400">
              <a:latin typeface="Calibri Light"/>
              <a:cs typeface="Calibri Light"/>
            </a:endParaRPr>
          </a:p>
          <a:p>
            <a:pPr algn="just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lang="fr-FR" altLang="fr-FR" sz="2800">
              <a:latin typeface="TheSans TT B3 Light" pitchFamily="34" charset="0"/>
            </a:endParaRPr>
          </a:p>
          <a:p>
            <a:pPr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lang="fr-BE" altLang="fr-FR" sz="2800">
              <a:latin typeface="TheSans TT B3 Light" pitchFamily="34" charset="0"/>
            </a:endParaRP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/>
              <a:buNone/>
              <a:defRPr/>
            </a:pPr>
            <a:endParaRPr lang="fr-BE" altLang="fr-FR"/>
          </a:p>
          <a:p>
            <a:pPr marL="457200" lvl="1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BE" altLang="fr-FR" sz="2000" b="1"/>
          </a:p>
        </p:txBody>
      </p:sp>
      <p:sp>
        <p:nvSpPr>
          <p:cNvPr id="6" name="Ellipse 5"/>
          <p:cNvSpPr/>
          <p:nvPr/>
        </p:nvSpPr>
        <p:spPr>
          <a:xfrm>
            <a:off x="4378325" y="1382713"/>
            <a:ext cx="3435350" cy="141605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Directeur </a:t>
            </a:r>
            <a:r>
              <a:rPr lang="fr-BE" dirty="0"/>
              <a:t>Général </a:t>
            </a:r>
            <a:r>
              <a:rPr lang="en-US" dirty="0"/>
              <a:t>DGR</a:t>
            </a:r>
          </a:p>
        </p:txBody>
      </p:sp>
      <p:sp>
        <p:nvSpPr>
          <p:cNvPr id="8" name="Ellipse 7"/>
          <p:cNvSpPr/>
          <p:nvPr/>
        </p:nvSpPr>
        <p:spPr>
          <a:xfrm>
            <a:off x="1177925" y="3197225"/>
            <a:ext cx="3435350" cy="1417638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dirty="0"/>
              <a:t>Représentant Police </a:t>
            </a:r>
            <a:r>
              <a:rPr lang="fr-BE" dirty="0">
                <a:solidFill>
                  <a:schemeClr val="bg1"/>
                </a:solidFill>
              </a:rPr>
              <a:t>Fédérale</a:t>
            </a:r>
          </a:p>
        </p:txBody>
      </p:sp>
      <p:sp>
        <p:nvSpPr>
          <p:cNvPr id="9" name="Ellipse 8"/>
          <p:cNvSpPr/>
          <p:nvPr/>
        </p:nvSpPr>
        <p:spPr>
          <a:xfrm>
            <a:off x="7721600" y="3197225"/>
            <a:ext cx="3433763" cy="141763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dirty="0"/>
              <a:t>Représentant Police Locale</a:t>
            </a:r>
          </a:p>
        </p:txBody>
      </p:sp>
      <p:cxnSp>
        <p:nvCxnSpPr>
          <p:cNvPr id="11" name="Connecteur droit avec flèche 10"/>
          <p:cNvCxnSpPr>
            <a:stCxn id="8" idx="0"/>
          </p:cNvCxnSpPr>
          <p:nvPr/>
        </p:nvCxnSpPr>
        <p:spPr>
          <a:xfrm flipV="1">
            <a:off x="2895600" y="2530475"/>
            <a:ext cx="1717675" cy="6667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cxnSpLocks/>
            <a:endCxn id="9" idx="0"/>
          </p:cNvCxnSpPr>
          <p:nvPr/>
        </p:nvCxnSpPr>
        <p:spPr>
          <a:xfrm>
            <a:off x="7534275" y="2528888"/>
            <a:ext cx="1905000" cy="6683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cxnSpLocks/>
            <a:endCxn id="9" idx="2"/>
          </p:cNvCxnSpPr>
          <p:nvPr/>
        </p:nvCxnSpPr>
        <p:spPr>
          <a:xfrm flipV="1">
            <a:off x="4613275" y="3906838"/>
            <a:ext cx="3108325" cy="158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03287"/>
          </a:xfrm>
        </p:spPr>
        <p:txBody>
          <a:bodyPr/>
          <a:lstStyle/>
          <a:p>
            <a:pPr>
              <a:defRPr/>
            </a:pP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Commission de délibération</a:t>
            </a:r>
            <a:endParaRPr lang="fr-B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8" y="1177925"/>
            <a:ext cx="10972800" cy="4525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000" u="sng" dirty="0">
                <a:cs typeface="Calibri" pitchFamily="34" charset="0"/>
              </a:rPr>
              <a:t>DECISION</a:t>
            </a:r>
          </a:p>
          <a:p>
            <a:endParaRPr lang="fr-FR" sz="1800" dirty="0"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cs typeface="Calibri" pitchFamily="34" charset="0"/>
              </a:rPr>
              <a:t>Très </a:t>
            </a:r>
            <a:r>
              <a:rPr lang="fr-BE" sz="2000" b="1" dirty="0">
                <a:cs typeface="Calibri" pitchFamily="34" charset="0"/>
              </a:rPr>
              <a:t>apte (décision automatique)</a:t>
            </a:r>
          </a:p>
          <a:p>
            <a:pPr>
              <a:buFont typeface="Arial" charset="0"/>
              <a:buNone/>
            </a:pPr>
            <a:r>
              <a:rPr lang="fr-BE" sz="2000" dirty="0">
                <a:solidFill>
                  <a:srgbClr val="000000"/>
                </a:solidFill>
                <a:latin typeface="Calibri Light" pitchFamily="34" charset="0"/>
                <a:ea typeface="Yu Mincho"/>
                <a:cs typeface="Arial" charset="0"/>
              </a:rPr>
              <a:t>Au minimum un score global final</a:t>
            </a:r>
            <a:r>
              <a:rPr lang="fr-BE" sz="2000" baseline="30000" dirty="0">
                <a:solidFill>
                  <a:srgbClr val="000000"/>
                </a:solidFill>
                <a:latin typeface="Calibri Light" pitchFamily="34" charset="0"/>
                <a:ea typeface="Yu Gothic Light" pitchFamily="34" charset="-128"/>
                <a:cs typeface="Arial" charset="0"/>
              </a:rPr>
              <a:t> </a:t>
            </a:r>
            <a:r>
              <a:rPr lang="fr-BE" sz="2000" dirty="0">
                <a:solidFill>
                  <a:srgbClr val="000000"/>
                </a:solidFill>
                <a:latin typeface="Calibri Light" pitchFamily="34" charset="0"/>
                <a:ea typeface="Yu Mincho"/>
                <a:cs typeface="Arial" charset="0"/>
              </a:rPr>
              <a:t>de 55 pour le niveau B/60 pour le niveau A </a:t>
            </a:r>
            <a:r>
              <a:rPr lang="fr-BE" sz="2000" b="1" dirty="0">
                <a:solidFill>
                  <a:srgbClr val="000000"/>
                </a:solidFill>
                <a:latin typeface="Calibri Light" pitchFamily="34" charset="0"/>
                <a:ea typeface="Yu Mincho"/>
                <a:cs typeface="Arial" charset="0"/>
              </a:rPr>
              <a:t>ET </a:t>
            </a:r>
            <a:r>
              <a:rPr lang="fr-BE" sz="2000" dirty="0">
                <a:solidFill>
                  <a:srgbClr val="000000"/>
                </a:solidFill>
                <a:latin typeface="Calibri Light" pitchFamily="34" charset="0"/>
                <a:ea typeface="Yu Mincho"/>
                <a:cs typeface="Arial" charset="0"/>
              </a:rPr>
              <a:t>un score pondéré final de 4 ou plus pour chaque compétence/valeur</a:t>
            </a:r>
          </a:p>
          <a:p>
            <a:pPr>
              <a:buFont typeface="Arial" charset="0"/>
              <a:buNone/>
            </a:pPr>
            <a:endParaRPr lang="fr-BE" sz="2000" dirty="0">
              <a:solidFill>
                <a:srgbClr val="000000"/>
              </a:solidFill>
              <a:latin typeface="Calibri Light" pitchFamily="34" charset="0"/>
              <a:ea typeface="Yu Mincho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fr-BE" sz="2000" dirty="0">
                <a:solidFill>
                  <a:srgbClr val="000000"/>
                </a:solidFill>
                <a:latin typeface="Calibri Light" pitchFamily="34" charset="0"/>
                <a:ea typeface="Yu Mincho"/>
                <a:cs typeface="Arial" charset="0"/>
              </a:rPr>
              <a:t>Si ces conditions ne sont pas remplies, le dossier passe en commission de délibération qui décide d’aller vers une des mentions suivantes : </a:t>
            </a:r>
          </a:p>
          <a:p>
            <a:pPr>
              <a:buFont typeface="Wingdings" pitchFamily="2" charset="2"/>
              <a:buChar char="Ø"/>
            </a:pPr>
            <a:r>
              <a:rPr lang="fr-BE" sz="2000" b="1" dirty="0">
                <a:cs typeface="Calibri" pitchFamily="34" charset="0"/>
              </a:rPr>
              <a:t>Très apte</a:t>
            </a:r>
          </a:p>
          <a:p>
            <a:pPr>
              <a:buFont typeface="Arial" charset="0"/>
              <a:buNone/>
            </a:pPr>
            <a:endParaRPr lang="fr-BE" sz="2000" dirty="0">
              <a:solidFill>
                <a:srgbClr val="000000"/>
              </a:solidFill>
              <a:latin typeface="Calibri Light" pitchFamily="34" charset="0"/>
              <a:ea typeface="Yu Mincho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fr-BE" sz="2000" b="1" dirty="0">
                <a:cs typeface="Calibri" pitchFamily="34" charset="0"/>
              </a:rPr>
              <a:t>Apte</a:t>
            </a:r>
          </a:p>
          <a:p>
            <a:pPr>
              <a:buFont typeface="Wingdings" pitchFamily="2" charset="2"/>
              <a:buChar char="Ø"/>
            </a:pPr>
            <a:endParaRPr lang="fr-BE" sz="2000" b="1" dirty="0"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BE" sz="2000" b="1" dirty="0">
                <a:cs typeface="Calibri" pitchFamily="34" charset="0"/>
              </a:rPr>
              <a:t>Inapte</a:t>
            </a:r>
          </a:p>
          <a:p>
            <a:pPr marL="0" indent="0">
              <a:buSzPts val="1000"/>
              <a:buNone/>
            </a:pPr>
            <a:endParaRPr lang="fr-BE" sz="2000" dirty="0">
              <a:solidFill>
                <a:srgbClr val="000000"/>
              </a:solidFill>
              <a:latin typeface="Calibri Light" pitchFamily="34" charset="0"/>
              <a:ea typeface="Yu Gothic Light" pitchFamily="34" charset="-128"/>
            </a:endParaRPr>
          </a:p>
          <a:p>
            <a:pPr marL="0" indent="0">
              <a:buNone/>
            </a:pPr>
            <a:endParaRPr lang="en-US" sz="2000" dirty="0"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9D5C4C-3B39-5A9D-A7F3-CE5DC4BFE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502922"/>
            <a:ext cx="10972801" cy="4525963"/>
          </a:xfrm>
        </p:spPr>
        <p:txBody>
          <a:bodyPr/>
          <a:lstStyle/>
          <a:p>
            <a:pPr marL="0" indent="0">
              <a:buNone/>
            </a:pPr>
            <a:r>
              <a:rPr lang="fr-BE" sz="3200" b="1" u="sng" dirty="0">
                <a:solidFill>
                  <a:srgbClr val="000000"/>
                </a:solidFill>
                <a:latin typeface="Calibri Light" pitchFamily="34" charset="0"/>
                <a:ea typeface="Yu Gothic Light" pitchFamily="34" charset="-128"/>
              </a:rPr>
              <a:t>Attention</a:t>
            </a:r>
            <a:r>
              <a:rPr lang="fr-BE" sz="3200" u="sng" dirty="0">
                <a:solidFill>
                  <a:srgbClr val="000000"/>
                </a:solidFill>
                <a:latin typeface="Calibri Light" pitchFamily="34" charset="0"/>
                <a:ea typeface="Yu Gothic Light" pitchFamily="34" charset="-128"/>
              </a:rPr>
              <a:t> :</a:t>
            </a:r>
          </a:p>
          <a:p>
            <a:pPr marL="0" indent="0">
              <a:buNone/>
            </a:pPr>
            <a:r>
              <a:rPr lang="fr-BE" sz="3200" dirty="0">
                <a:solidFill>
                  <a:srgbClr val="000000"/>
                </a:solidFill>
                <a:latin typeface="Calibri Light" pitchFamily="34" charset="0"/>
                <a:ea typeface="Yu Gothic Light" pitchFamily="34" charset="-128"/>
              </a:rPr>
              <a:t> Les candidats sont invités </a:t>
            </a:r>
            <a:r>
              <a:rPr lang="fr-BE" dirty="0">
                <a:solidFill>
                  <a:srgbClr val="000000"/>
                </a:solidFill>
                <a:latin typeface="Calibri Light" pitchFamily="34" charset="0"/>
                <a:ea typeface="Yu Gothic Light" pitchFamily="34" charset="-128"/>
              </a:rPr>
              <a:t>à l’</a:t>
            </a:r>
            <a:r>
              <a:rPr lang="fr-BE" sz="3200" dirty="0">
                <a:solidFill>
                  <a:srgbClr val="000000"/>
                </a:solidFill>
                <a:latin typeface="Calibri Light" pitchFamily="34" charset="0"/>
                <a:ea typeface="Yu Gothic Light" pitchFamily="34" charset="-128"/>
              </a:rPr>
              <a:t>épreuve de personnalité par ordre de classement à l’issue de l’épreuve professionnelle. Une fois que le nombre de candidats TRES APTE est atteint au niveau des places disponibles, la sélection est clôturée.</a:t>
            </a:r>
          </a:p>
          <a:p>
            <a:pPr marL="0" indent="0">
              <a:buNone/>
            </a:pPr>
            <a:endParaRPr lang="fr-BE" sz="3200" dirty="0">
              <a:solidFill>
                <a:srgbClr val="000000"/>
              </a:solidFill>
              <a:latin typeface="Calibri Light" pitchFamily="34" charset="0"/>
              <a:ea typeface="Yu Gothic Light" pitchFamily="34" charset="-128"/>
            </a:endParaRPr>
          </a:p>
          <a:p>
            <a:pPr marL="0" indent="0">
              <a:buNone/>
            </a:pPr>
            <a:r>
              <a:rPr lang="fr-BE" dirty="0">
                <a:solidFill>
                  <a:srgbClr val="000000"/>
                </a:solidFill>
                <a:latin typeface="Calibri Light" pitchFamily="34" charset="0"/>
                <a:ea typeface="Yu Gothic Light" pitchFamily="34" charset="-128"/>
              </a:rPr>
              <a:t>(en</a:t>
            </a:r>
            <a:r>
              <a:rPr lang="fr-BE" sz="3200" dirty="0">
                <a:solidFill>
                  <a:srgbClr val="000000"/>
                </a:solidFill>
                <a:latin typeface="Calibri Light" pitchFamily="34" charset="0"/>
                <a:ea typeface="Yu Gothic Light" pitchFamily="34" charset="-128"/>
              </a:rPr>
              <a:t> tenant compte du fait que les personnes ayant le diplôme du niveau convoité sont hors quota)</a:t>
            </a:r>
            <a:endParaRPr lang="fr-BE" dirty="0">
              <a:latin typeface="Calibri Light" pitchFamily="34" charset="0"/>
              <a:ea typeface="Yu Gothic Light" pitchFamily="34" charset="-128"/>
            </a:endParaRPr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73633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616200"/>
            <a:ext cx="10363200" cy="1470025"/>
          </a:xfrm>
        </p:spPr>
        <p:txBody>
          <a:bodyPr lIns="91440" tIns="45720" rIns="91440" bIns="45720"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cap="small" dirty="0">
                <a:solidFill>
                  <a:schemeClr val="bg1"/>
                </a:solidFill>
              </a:rPr>
              <a:t>4. </a:t>
            </a:r>
            <a:r>
              <a:rPr lang="fr-BE" cap="small" dirty="0">
                <a:solidFill>
                  <a:schemeClr val="bg1"/>
                </a:solidFill>
              </a:rPr>
              <a:t>Informations pratiques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lIns="91440" tIns="45720" rIns="91440" bIns="45720" anchor="t"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nl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Résultats</a:t>
            </a:r>
            <a:r>
              <a:rPr lang="nl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Feedback</a:t>
            </a:r>
          </a:p>
        </p:txBody>
      </p:sp>
      <p:sp>
        <p:nvSpPr>
          <p:cNvPr id="36866" name="Tijdelijke aanduiding voor inhoud 4"/>
          <p:cNvSpPr>
            <a:spLocks noGrp="1"/>
          </p:cNvSpPr>
          <p:nvPr>
            <p:ph idx="1"/>
          </p:nvPr>
        </p:nvSpPr>
        <p:spPr bwMode="auto">
          <a:xfrm>
            <a:off x="609600" y="1600200"/>
            <a:ext cx="10972800" cy="452596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fr-FR" altLang="fr-FR" sz="2800"/>
              <a:t>Les </a:t>
            </a:r>
            <a:r>
              <a:rPr lang="fr-FR" altLang="fr-FR" sz="2800">
                <a:solidFill>
                  <a:schemeClr val="accent1"/>
                </a:solidFill>
              </a:rPr>
              <a:t>résultats </a:t>
            </a:r>
            <a:r>
              <a:rPr lang="fr-FR" altLang="fr-FR" sz="2800"/>
              <a:t>sont communiqués aux </a:t>
            </a:r>
          </a:p>
          <a:p>
            <a:pPr lvl="1" eaLnBrk="1" hangingPunct="1">
              <a:defRPr/>
            </a:pPr>
            <a:r>
              <a:rPr lang="fr-FR" altLang="fr-FR" sz="2400"/>
              <a:t>Candidats</a:t>
            </a:r>
            <a:endParaRPr lang="fr-FR" altLang="fr-FR" sz="2400">
              <a:cs typeface="Calibri"/>
            </a:endParaRPr>
          </a:p>
          <a:p>
            <a:pPr lvl="1" eaLnBrk="1" hangingPunct="1">
              <a:defRPr/>
            </a:pPr>
            <a:r>
              <a:rPr lang="fr-FR" altLang="fr-FR" sz="2400"/>
              <a:t>Chefs de corps/Directeur</a:t>
            </a:r>
            <a:endParaRPr lang="fr-FR" altLang="fr-FR" sz="2400">
              <a:cs typeface="Calibri"/>
            </a:endParaRPr>
          </a:p>
          <a:p>
            <a:pPr marL="457200" lvl="1" indent="0" eaLnBrk="1" hangingPunct="1">
              <a:buFont typeface="Arial" charset="0"/>
              <a:buNone/>
              <a:defRPr/>
            </a:pPr>
            <a:endParaRPr lang="fr-FR" altLang="fr-FR" sz="240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fr-FR" altLang="fr-FR" sz="2800">
                <a:solidFill>
                  <a:srgbClr val="000000"/>
                </a:solidFill>
              </a:rPr>
              <a:t>Réception </a:t>
            </a:r>
            <a:r>
              <a:rPr lang="fr-FR" altLang="fr-FR" sz="2800">
                <a:solidFill>
                  <a:schemeClr val="accent1"/>
                </a:solidFill>
              </a:rPr>
              <a:t>feedback </a:t>
            </a:r>
            <a:r>
              <a:rPr lang="fr-FR" altLang="fr-FR" sz="2800"/>
              <a:t>écrit dans les 15 jours ouvrables</a:t>
            </a:r>
            <a:endParaRPr lang="fr-FR" altLang="fr-FR" sz="2800">
              <a:cs typeface="Calibri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fr-FR" altLang="fr-FR" sz="2800">
              <a:cs typeface="Calibri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fr-FR" altLang="fr-FR" sz="2800">
              <a:solidFill>
                <a:srgbClr val="FF0000"/>
              </a:solidFill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lIns="91440" tIns="45720" rIns="91440" bIns="45720" anchor="t"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Conseils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-"/>
              <a:defRPr/>
            </a:pPr>
            <a:r>
              <a:rPr lang="fr-BE" altLang="fr-FR" sz="2800" dirty="0"/>
              <a:t>Prenez conscience qu’il s’agit d’un examen</a:t>
            </a:r>
          </a:p>
          <a:p>
            <a:pPr eaLnBrk="1" hangingPunct="1">
              <a:buFontTx/>
              <a:buChar char="-"/>
              <a:defRPr/>
            </a:pPr>
            <a:r>
              <a:rPr lang="fr-BE" altLang="fr-FR" sz="2800" dirty="0"/>
              <a:t>Soyez vous-mêmes</a:t>
            </a:r>
          </a:p>
          <a:p>
            <a:pPr>
              <a:buFontTx/>
              <a:buChar char="-"/>
              <a:defRPr/>
            </a:pPr>
            <a:r>
              <a:rPr lang="fr-BE" altLang="fr-FR" sz="2800" dirty="0">
                <a:cs typeface="Calibri"/>
              </a:rPr>
              <a:t>Préparez-vous bien</a:t>
            </a:r>
            <a:endParaRPr lang="fr-BE" altLang="fr-FR" sz="2800" dirty="0"/>
          </a:p>
          <a:p>
            <a:pPr>
              <a:buFontTx/>
              <a:buChar char="-"/>
              <a:defRPr/>
            </a:pPr>
            <a:r>
              <a:rPr lang="fr-BE" altLang="fr-FR" sz="2800" dirty="0">
                <a:cs typeface="Calibri"/>
              </a:rPr>
              <a:t>Assurez-vous de bien passer vos tests online avant de vous présenter à la journée de personnalité</a:t>
            </a:r>
            <a:endParaRPr lang="fr-BE" altLang="fr-FR" sz="2800" dirty="0"/>
          </a:p>
          <a:p>
            <a:pPr eaLnBrk="1" hangingPunct="1">
              <a:buFontTx/>
              <a:buChar char="-"/>
              <a:defRPr/>
            </a:pPr>
            <a:r>
              <a:rPr lang="fr-BE" altLang="fr-FR" sz="2800" dirty="0"/>
              <a:t>Démontrez vos compétences</a:t>
            </a:r>
          </a:p>
          <a:p>
            <a:pPr eaLnBrk="1" hangingPunct="1">
              <a:buFontTx/>
              <a:buChar char="-"/>
              <a:defRPr/>
            </a:pPr>
            <a:r>
              <a:rPr lang="fr-BE" altLang="fr-FR" sz="2800" dirty="0"/>
              <a:t>Et….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nl-BE" altLang="fr-FR" sz="2800" dirty="0"/>
              <a:t>    </a:t>
            </a:r>
            <a:r>
              <a:rPr lang="nl-BE" altLang="fr-FR" sz="3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 Black"/>
              </a:rPr>
              <a:t>BONNE R</a:t>
            </a:r>
            <a:r>
              <a:rPr lang="nl-BE" altLang="fr-FR" sz="3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 Black"/>
                <a:cs typeface="Times New Roman"/>
              </a:rPr>
              <a:t>É</a:t>
            </a:r>
            <a:r>
              <a:rPr lang="nl-BE" altLang="fr-FR" sz="3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 Black"/>
              </a:rPr>
              <a:t>USSITE !</a:t>
            </a:r>
            <a:endParaRPr lang="nl-NL" altLang="fr-FR" sz="360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doni MT Black"/>
            </a:endParaRPr>
          </a:p>
          <a:p>
            <a:pPr eaLnBrk="1" hangingPunct="1">
              <a:defRPr/>
            </a:pPr>
            <a:endParaRPr lang="fr-FR" altLang="fr-FR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lIns="91440" tIns="45720" rIns="91440" bIns="45720" anchor="t"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nl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fr-BE" sz="36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Informations complémentaires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09600" y="1343025"/>
            <a:ext cx="10972800" cy="4525963"/>
          </a:xfrm>
        </p:spPr>
        <p:txBody>
          <a:bodyPr lIns="91440" tIns="45720" rIns="91440" bIns="45720" anchor="t"/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fr-FR" altLang="fr-FR" sz="2800" dirty="0"/>
              <a:t>Renseignements relatifs à votre </a:t>
            </a:r>
            <a:r>
              <a:rPr lang="fr-FR" altLang="fr-FR" sz="2800" b="1" dirty="0">
                <a:solidFill>
                  <a:srgbClr val="0070C0"/>
                </a:solidFill>
              </a:rPr>
              <a:t>candidature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fr-FR" sz="2000" dirty="0">
                <a:ea typeface="+mn-lt"/>
                <a:cs typeface="+mn-lt"/>
                <a:hlinkClick r:id="rId3"/>
              </a:rPr>
              <a:t>DRP.RecSel.Assessment.PromSoc@police.belgium.eu</a:t>
            </a:r>
            <a:endParaRPr lang="fr-FR" sz="2000" dirty="0">
              <a:ea typeface="+mn-lt"/>
              <a:cs typeface="+mn-lt"/>
            </a:endParaRPr>
          </a:p>
          <a:p>
            <a:pPr marL="457200" lvl="1" indent="0">
              <a:spcAft>
                <a:spcPts val="0"/>
              </a:spcAft>
              <a:buFont typeface="Arial" charset="0"/>
              <a:buNone/>
              <a:defRPr/>
            </a:pPr>
            <a:endParaRPr lang="fr-FR" altLang="fr-FR" sz="2400" dirty="0">
              <a:cs typeface="Calibri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fr-FR" altLang="fr-FR" sz="2800" dirty="0"/>
              <a:t>Informations sur le </a:t>
            </a:r>
            <a:r>
              <a:rPr lang="fr-FR" altLang="fr-FR" sz="2800" b="1" dirty="0">
                <a:solidFill>
                  <a:srgbClr val="0070C0"/>
                </a:solidFill>
              </a:rPr>
              <a:t>statut</a:t>
            </a:r>
            <a:r>
              <a:rPr lang="fr-FR" altLang="fr-FR" sz="2800" dirty="0"/>
              <a:t>,…</a:t>
            </a:r>
            <a:endParaRPr lang="fr-FR" altLang="fr-FR" sz="2800" dirty="0">
              <a:cs typeface="Calibri"/>
            </a:endParaRP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fr-BE" sz="2000" dirty="0"/>
              <a:t>DRH respectives</a:t>
            </a:r>
            <a:endParaRPr lang="fr-FR" altLang="fr-FR" sz="2000" dirty="0"/>
          </a:p>
          <a:p>
            <a:pPr marL="457200" lvl="1" indent="0">
              <a:spcAft>
                <a:spcPts val="0"/>
              </a:spcAft>
              <a:buFont typeface="Arial" charset="0"/>
              <a:buNone/>
              <a:defRPr/>
            </a:pPr>
            <a:endParaRPr lang="fr-FR" altLang="fr-FR" sz="2000" dirty="0">
              <a:cs typeface="Calibri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fr-FR" altLang="fr-FR" sz="2800" dirty="0"/>
              <a:t>Questions relatives à </a:t>
            </a:r>
            <a:r>
              <a:rPr lang="fr-FR" altLang="fr-FR" sz="2800" b="1" dirty="0">
                <a:solidFill>
                  <a:srgbClr val="0070C0"/>
                </a:solidFill>
              </a:rPr>
              <a:t>l’EP</a:t>
            </a:r>
            <a:r>
              <a:rPr lang="fr-FR" altLang="fr-FR" sz="2800" dirty="0"/>
              <a:t> et liste des </a:t>
            </a:r>
            <a:r>
              <a:rPr lang="fr-FR" altLang="fr-FR" sz="2800" b="1" dirty="0">
                <a:solidFill>
                  <a:srgbClr val="0070C0"/>
                </a:solidFill>
              </a:rPr>
              <a:t>matières à connaître   </a:t>
            </a:r>
            <a:endParaRPr lang="fr-FR" altLang="fr-FR" sz="2800" b="1" dirty="0">
              <a:solidFill>
                <a:srgbClr val="0070C0"/>
              </a:solidFill>
              <a:cs typeface="Calibri"/>
            </a:endParaRP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nl-BE" altLang="nl-BE" sz="2000" dirty="0">
                <a:hlinkClick r:id="rId4"/>
              </a:rPr>
              <a:t>GPI.RecSel.Assessment</a:t>
            </a:r>
            <a:r>
              <a:rPr lang="nl-BE" altLang="nl-BE" sz="2000">
                <a:hlinkClick r:id="rId4"/>
              </a:rPr>
              <a:t>.Support.Ops</a:t>
            </a:r>
            <a:r>
              <a:rPr lang="nl-BE" altLang="nl-BE" sz="2000" dirty="0">
                <a:hlinkClick r:id="rId4"/>
              </a:rPr>
              <a:t>@police.belgium.eu</a:t>
            </a:r>
            <a:endParaRPr lang="nl-BE" altLang="nl-BE" sz="2000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fr-FR" altLang="fr-FR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re 3"/>
          <p:cNvSpPr>
            <a:spLocks noGrp="1"/>
          </p:cNvSpPr>
          <p:nvPr>
            <p:ph type="ctrTitle"/>
          </p:nvPr>
        </p:nvSpPr>
        <p:spPr bwMode="auto">
          <a:xfrm>
            <a:off x="914400" y="2130425"/>
            <a:ext cx="10363200" cy="14700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BE">
                <a:solidFill>
                  <a:schemeClr val="bg1"/>
                </a:solidFill>
              </a:rPr>
              <a:t>MERCI DE VOTRE ATTENTION.</a:t>
            </a:r>
            <a:br>
              <a:rPr lang="fr-BE">
                <a:solidFill>
                  <a:schemeClr val="bg1"/>
                </a:solidFill>
              </a:rPr>
            </a:br>
            <a:r>
              <a:rPr lang="fr-BE">
                <a:solidFill>
                  <a:schemeClr val="bg1"/>
                </a:solidFill>
              </a:rPr>
              <a:t>BONNE PREPARATION !</a:t>
            </a: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/>
          <a:p>
            <a:pPr>
              <a:defRPr/>
            </a:pPr>
            <a:endParaRPr lang="fr-B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616200"/>
            <a:ext cx="103632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BE" cap="small" dirty="0">
                <a:solidFill>
                  <a:schemeClr val="bg1"/>
                </a:solidFill>
              </a:rPr>
              <a:t>1. Informations générales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BE" sz="40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 brevets</a:t>
            </a:r>
          </a:p>
        </p:txBody>
      </p:sp>
      <p:graphicFrame>
        <p:nvGraphicFramePr>
          <p:cNvPr id="7207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580744"/>
              </p:ext>
            </p:extLst>
          </p:nvPr>
        </p:nvGraphicFramePr>
        <p:xfrm>
          <a:off x="1079500" y="1195388"/>
          <a:ext cx="10032173" cy="4468215"/>
        </p:xfrm>
        <a:graphic>
          <a:graphicData uri="http://schemas.openxmlformats.org/drawingml/2006/table">
            <a:tbl>
              <a:tblPr/>
              <a:tblGrid>
                <a:gridCol w="2006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6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6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6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6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3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cs typeface="Arial"/>
                        </a:rPr>
                        <a:t>Nbre brevets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Arial"/>
                        </a:rPr>
                        <a:t>N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Arial"/>
                        </a:rPr>
                        <a:t>F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Arial"/>
                        </a:rPr>
                        <a:t>G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Arial"/>
                        </a:rPr>
                        <a:t>Condition d’ancienneté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8084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BE" sz="2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Niveau A</a:t>
                      </a:r>
                      <a:r>
                        <a:rPr lang="fr-BE" sz="2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 </a:t>
                      </a:r>
                      <a:endParaRPr kumimoji="0" lang="fr-BE" sz="2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BE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4</a:t>
                      </a:r>
                      <a:endParaRPr kumimoji="0" lang="fr-BE" sz="2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cs typeface="Arial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BE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3</a:t>
                      </a:r>
                      <a:endParaRPr kumimoji="0" lang="fr-BE" sz="2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BE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1</a:t>
                      </a:r>
                      <a:endParaRPr kumimoji="0" lang="fr-BE" sz="2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2 ans de niveau B ou 3 ans de niveau C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Niveau B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BE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20</a:t>
                      </a:r>
                      <a:endParaRPr kumimoji="0" lang="fr-BE" sz="2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BE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20</a:t>
                      </a:r>
                      <a:endParaRPr kumimoji="0" lang="fr-BE" sz="2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BE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1</a:t>
                      </a:r>
                      <a:endParaRPr kumimoji="0" lang="fr-BE" sz="2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3 ans de niveau C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8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Niveau C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BE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30</a:t>
                      </a:r>
                      <a:endParaRPr kumimoji="0" lang="fr-BE" sz="2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BE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28</a:t>
                      </a:r>
                      <a:endParaRPr kumimoji="0" lang="fr-BE" sz="2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BE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1</a:t>
                      </a:r>
                      <a:endParaRPr kumimoji="0" lang="fr-BE" sz="2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/>
                        </a:rPr>
                        <a:t>3 ans de niveau D</a:t>
                      </a:r>
                    </a:p>
                  </a:txBody>
                  <a:tcPr marL="91437" marR="91437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3F9816-4DF8-EDEE-8FB9-D130B492F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08176"/>
            <a:ext cx="10972801" cy="3282696"/>
          </a:xfrm>
        </p:spPr>
        <p:txBody>
          <a:bodyPr/>
          <a:lstStyle/>
          <a:p>
            <a:pPr marL="0" indent="0" algn="l">
              <a:buNone/>
            </a:pPr>
            <a:r>
              <a:rPr lang="fr-FR" sz="2800" dirty="0"/>
              <a:t>Seuls les candidats </a:t>
            </a:r>
            <a:r>
              <a:rPr lang="fr-FR" sz="2800" u="sng" dirty="0"/>
              <a:t>classés en ordre utile </a:t>
            </a:r>
            <a:r>
              <a:rPr lang="fr-FR" sz="2800" dirty="0"/>
              <a:t>et </a:t>
            </a:r>
            <a:r>
              <a:rPr lang="fr-FR" sz="2800" u="sng" dirty="0"/>
              <a:t>ne possédant pas de diplôme du niveau requis</a:t>
            </a:r>
            <a:r>
              <a:rPr lang="fr-FR" sz="2800" dirty="0"/>
              <a:t> seront comptabilisés dans le quota de brevets à délivrer. </a:t>
            </a:r>
          </a:p>
          <a:p>
            <a:pPr marL="0" indent="0" algn="l">
              <a:buNone/>
            </a:pPr>
            <a:endParaRPr lang="fr-FR" sz="2800" dirty="0"/>
          </a:p>
          <a:p>
            <a:pPr marL="0" indent="0" algn="l">
              <a:buNone/>
            </a:pPr>
            <a:r>
              <a:rPr lang="fr-FR" sz="2800" dirty="0"/>
              <a:t>Les candidats </a:t>
            </a:r>
            <a:r>
              <a:rPr lang="fr-FR" sz="2800" u="sng" dirty="0"/>
              <a:t>classés en ordre utile </a:t>
            </a:r>
            <a:r>
              <a:rPr lang="fr-FR" sz="2800" dirty="0"/>
              <a:t>et </a:t>
            </a:r>
            <a:r>
              <a:rPr lang="fr-FR" sz="2800" u="sng" dirty="0"/>
              <a:t>détenteurs d’un diplôme au moins équivalent au niveau postulé </a:t>
            </a:r>
            <a:r>
              <a:rPr lang="fr-FR" sz="2800" dirty="0"/>
              <a:t>recevront également un brevet pour l’accession au niveau supérieur, hors quota.</a:t>
            </a: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2077273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BE" sz="4000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25600"/>
            <a:ext cx="10972800" cy="3600450"/>
          </a:xfrm>
        </p:spPr>
        <p:txBody>
          <a:bodyPr lIns="91440" tIns="45720" rIns="91440" bIns="45720" anchor="t"/>
          <a:lstStyle/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altLang="fr-FR" sz="2000" dirty="0"/>
              <a:t>Être </a:t>
            </a:r>
            <a:r>
              <a:rPr lang="fr-FR" altLang="fr-FR" sz="2000" b="1" dirty="0">
                <a:solidFill>
                  <a:srgbClr val="333399"/>
                </a:solidFill>
              </a:rPr>
              <a:t>statutaire</a:t>
            </a:r>
            <a:endParaRPr lang="fr-FR" altLang="fr-FR" sz="2000" b="1" dirty="0">
              <a:solidFill>
                <a:srgbClr val="333399"/>
              </a:solidFill>
              <a:cs typeface="Calibri"/>
            </a:endParaRP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altLang="fr-FR" sz="2000" b="1" dirty="0">
                <a:solidFill>
                  <a:srgbClr val="333399"/>
                </a:solidFill>
              </a:rPr>
              <a:t>Ancienneté</a:t>
            </a:r>
            <a:r>
              <a:rPr lang="fr-FR" altLang="fr-FR" sz="2000" dirty="0"/>
              <a:t> requise (voir dia précédente);</a:t>
            </a:r>
            <a:endParaRPr lang="fr-FR" altLang="fr-FR" sz="2000" dirty="0">
              <a:cs typeface="Calibri"/>
            </a:endParaRP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altLang="fr-FR" sz="2000" b="1" dirty="0">
                <a:solidFill>
                  <a:srgbClr val="333399"/>
                </a:solidFill>
              </a:rPr>
              <a:t>Diplôme</a:t>
            </a:r>
            <a:r>
              <a:rPr lang="fr-FR" altLang="fr-FR" sz="2000" dirty="0"/>
              <a:t> pour le niveau sollicité (ou </a:t>
            </a:r>
            <a:r>
              <a:rPr lang="fr-FR" altLang="fr-FR" sz="2000" b="1" dirty="0">
                <a:solidFill>
                  <a:srgbClr val="333399"/>
                </a:solidFill>
              </a:rPr>
              <a:t>épreuve de niveau </a:t>
            </a:r>
            <a:r>
              <a:rPr lang="fr-FR" altLang="fr-FR" sz="2000" dirty="0"/>
              <a:t>réussie);</a:t>
            </a:r>
            <a:endParaRPr lang="fr-FR" altLang="fr-FR" sz="2000" dirty="0">
              <a:cs typeface="Calibri"/>
            </a:endParaRP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altLang="fr-FR" sz="2000" b="1" dirty="0">
                <a:solidFill>
                  <a:srgbClr val="333399"/>
                </a:solidFill>
              </a:rPr>
              <a:t>Pas de mention « insuffisant »</a:t>
            </a:r>
            <a:r>
              <a:rPr lang="fr-FR" altLang="fr-FR" sz="2000" dirty="0">
                <a:solidFill>
                  <a:srgbClr val="333399"/>
                </a:solidFill>
              </a:rPr>
              <a:t> </a:t>
            </a:r>
            <a:r>
              <a:rPr lang="fr-FR" altLang="fr-FR" sz="2000" dirty="0"/>
              <a:t>(finale) à la dernière évaluation (procédure d’avis);</a:t>
            </a:r>
            <a:endParaRPr lang="fr-FR" altLang="fr-FR" sz="2000" dirty="0">
              <a:cs typeface="Calibri"/>
            </a:endParaRP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altLang="fr-FR" sz="2000" b="1" dirty="0">
                <a:solidFill>
                  <a:srgbClr val="333399"/>
                </a:solidFill>
              </a:rPr>
              <a:t>Pas de réaffectation </a:t>
            </a:r>
            <a:r>
              <a:rPr lang="fr-FR" altLang="fr-FR" sz="2000" dirty="0"/>
              <a:t>pour cause d’inaptitude professionnelle;</a:t>
            </a:r>
            <a:endParaRPr lang="fr-FR" altLang="fr-FR" sz="2000" dirty="0">
              <a:cs typeface="Calibri"/>
            </a:endParaRP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altLang="fr-FR" sz="2000" b="1" dirty="0">
                <a:solidFill>
                  <a:srgbClr val="333399"/>
                </a:solidFill>
              </a:rPr>
              <a:t>Absence d’une sanction disciplinaire lourde </a:t>
            </a:r>
            <a:r>
              <a:rPr lang="fr-FR" altLang="fr-FR" sz="2000" dirty="0"/>
              <a:t>non effacée.</a:t>
            </a:r>
            <a:endParaRPr lang="fr-FR" altLang="fr-FR" sz="2000" dirty="0">
              <a:cs typeface="Calibri"/>
            </a:endParaRP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/>
              <a:buNone/>
              <a:defRPr/>
            </a:pPr>
            <a:endParaRPr lang="fr-FR" altLang="fr-FR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616200"/>
            <a:ext cx="103632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cap="small" dirty="0">
                <a:solidFill>
                  <a:schemeClr val="bg1"/>
                </a:solidFill>
              </a:rPr>
              <a:t>2. Procédure de </a:t>
            </a:r>
            <a:r>
              <a:rPr lang="fr-BE" cap="small" dirty="0">
                <a:solidFill>
                  <a:schemeClr val="bg1"/>
                </a:solidFill>
              </a:rPr>
              <a:t>sélection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>
              <a:defRPr/>
            </a:pPr>
            <a:r>
              <a:rPr lang="nl-BE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cap="small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Parcours de sélection</a:t>
            </a:r>
            <a:endParaRPr lang="fr-BE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496393"/>
              </p:ext>
            </p:extLst>
          </p:nvPr>
        </p:nvGraphicFramePr>
        <p:xfrm>
          <a:off x="609600" y="116601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Jobpol_PPT_int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Jobpol_PPT_int_fr</Template>
  <TotalTime>0</TotalTime>
  <Words>1445</Words>
  <Application>Microsoft Office PowerPoint</Application>
  <PresentationFormat>Grand écran</PresentationFormat>
  <Paragraphs>270</Paragraphs>
  <Slides>38</Slides>
  <Notes>23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49" baseType="lpstr">
      <vt:lpstr>ＭＳ Ｐゴシック</vt:lpstr>
      <vt:lpstr>Arial</vt:lpstr>
      <vt:lpstr>Bodoni MT Black</vt:lpstr>
      <vt:lpstr>Calibri</vt:lpstr>
      <vt:lpstr>Calibri Light</vt:lpstr>
      <vt:lpstr>CIDFont+F3</vt:lpstr>
      <vt:lpstr>TheSans TT B3 Light</vt:lpstr>
      <vt:lpstr>Times New Roman</vt:lpstr>
      <vt:lpstr>Wingdings</vt:lpstr>
      <vt:lpstr>Wingdings,Sans-Serif</vt:lpstr>
      <vt:lpstr>Jobpol_PPT_int_fr</vt:lpstr>
      <vt:lpstr>Session d’information Concours de promotion par accesion à un niveau supérieur</vt:lpstr>
      <vt:lpstr>Informations pratiques pour la séance</vt:lpstr>
      <vt:lpstr>STRUCTURE</vt:lpstr>
      <vt:lpstr>1. Informations générales</vt:lpstr>
      <vt:lpstr>Nombre de brevets</vt:lpstr>
      <vt:lpstr>Présentation PowerPoint</vt:lpstr>
      <vt:lpstr>Conditions</vt:lpstr>
      <vt:lpstr>2. Procédure de sélection</vt:lpstr>
      <vt:lpstr> Parcours de sélection</vt:lpstr>
      <vt:lpstr>Timing</vt:lpstr>
      <vt:lpstr>3. Epreuves de sélection</vt:lpstr>
      <vt:lpstr>1. Epreuve de niveau</vt:lpstr>
      <vt:lpstr>2. épreuve professionnelle (1ère et 2éme sous-épreuve)</vt:lpstr>
      <vt:lpstr>2. épreuve professionnelle – seuils de réussite</vt:lpstr>
      <vt:lpstr>Seuil de réussite : t-score ≥ 40 pour chaque sous-épreuve </vt:lpstr>
      <vt:lpstr>Connaissance de la langue -1ère sous-épreuve</vt:lpstr>
      <vt:lpstr>Connaissance de la langue – commentaire de texte - Niveau A </vt:lpstr>
      <vt:lpstr>Connaissance de la langue –  tests informatisés – Niveau B</vt:lpstr>
      <vt:lpstr>Connaissance de la langue –  tests informatisés  – Niveau C </vt:lpstr>
      <vt:lpstr>2. Epreuve professionnelle – Résultats/Feedback</vt:lpstr>
      <vt:lpstr>3. Epreuves de personnalité</vt:lpstr>
      <vt:lpstr>3. Epreuves de personnalité - Contenu</vt:lpstr>
      <vt:lpstr>Présentation PowerPoint</vt:lpstr>
      <vt:lpstr>3. Epreuves de personnalité - Evaluation</vt:lpstr>
      <vt:lpstr>Niveau A – Profil de compétence</vt:lpstr>
      <vt:lpstr>Présentation PowerPoint</vt:lpstr>
      <vt:lpstr>Niveau B – Profil de compétence</vt:lpstr>
      <vt:lpstr>Présentation PowerPoint</vt:lpstr>
      <vt:lpstr>3. Epreuves de personnalité – Profil de compétence</vt:lpstr>
      <vt:lpstr>3. critères investigués lors de l’entretien</vt:lpstr>
      <vt:lpstr>4. Commission de délibération</vt:lpstr>
      <vt:lpstr>4. Commission de délibération</vt:lpstr>
      <vt:lpstr>Présentation PowerPoint</vt:lpstr>
      <vt:lpstr>4. Informations pratiques</vt:lpstr>
      <vt:lpstr>1. Résultats &amp; Feedback</vt:lpstr>
      <vt:lpstr>2. Conseils</vt:lpstr>
      <vt:lpstr>3. Informations complémentaires</vt:lpstr>
      <vt:lpstr>MERCI DE VOTRE ATTENTION. BONNE PREPARATION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Adam Nathalie</dc:creator>
  <cp:lastModifiedBy>Marin Eugenia (DRP)</cp:lastModifiedBy>
  <cp:revision>30</cp:revision>
  <dcterms:created xsi:type="dcterms:W3CDTF">2018-04-23T09:38:27Z</dcterms:created>
  <dcterms:modified xsi:type="dcterms:W3CDTF">2024-05-21T07:05:47Z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0x010100C11CF9F095ED2A43AD2806A40429CE28</vt:lpwstr>
  </property>
</Properties>
</file>